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p:scale>
          <a:sx n="84" d="100"/>
          <a:sy n="84" d="100"/>
        </p:scale>
        <p:origin x="-288"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U" userId="S::camu@coloradopublicpower.org::de1edcd4-da0b-4965-93c4-663fd2e29937" providerId="AD" clId="Web-{90F15789-1F43-4788-8B26-645E33350291}"/>
    <pc:docChg chg="modSld">
      <pc:chgData name="CAMU" userId="S::camu@coloradopublicpower.org::de1edcd4-da0b-4965-93c4-663fd2e29937" providerId="AD" clId="Web-{90F15789-1F43-4788-8B26-645E33350291}" dt="2018-06-12T21:40:24.766" v="115" actId="1076"/>
      <pc:docMkLst>
        <pc:docMk/>
      </pc:docMkLst>
      <pc:sldChg chg="modSp">
        <pc:chgData name="CAMU" userId="S::camu@coloradopublicpower.org::de1edcd4-da0b-4965-93c4-663fd2e29937" providerId="AD" clId="Web-{90F15789-1F43-4788-8B26-645E33350291}" dt="2018-06-12T21:31:58.958" v="1" actId="20577"/>
        <pc:sldMkLst>
          <pc:docMk/>
          <pc:sldMk cId="1867538211" sldId="269"/>
        </pc:sldMkLst>
        <pc:spChg chg="mod">
          <ac:chgData name="CAMU" userId="S::camu@coloradopublicpower.org::de1edcd4-da0b-4965-93c4-663fd2e29937" providerId="AD" clId="Web-{90F15789-1F43-4788-8B26-645E33350291}" dt="2018-06-12T21:31:58.958" v="1" actId="20577"/>
          <ac:spMkLst>
            <pc:docMk/>
            <pc:sldMk cId="1867538211" sldId="269"/>
            <ac:spMk id="3" creationId="{74096E36-C72B-428A-ADE9-C2D0C0BD8C7E}"/>
          </ac:spMkLst>
        </pc:spChg>
      </pc:sldChg>
      <pc:sldChg chg="modSp">
        <pc:chgData name="CAMU" userId="S::camu@coloradopublicpower.org::de1edcd4-da0b-4965-93c4-663fd2e29937" providerId="AD" clId="Web-{90F15789-1F43-4788-8B26-645E33350291}" dt="2018-06-12T21:40:24.766" v="115" actId="1076"/>
        <pc:sldMkLst>
          <pc:docMk/>
          <pc:sldMk cId="2224112019" sldId="271"/>
        </pc:sldMkLst>
        <pc:spChg chg="mod">
          <ac:chgData name="CAMU" userId="S::camu@coloradopublicpower.org::de1edcd4-da0b-4965-93c4-663fd2e29937" providerId="AD" clId="Web-{90F15789-1F43-4788-8B26-645E33350291}" dt="2018-06-12T21:35:44.299" v="27" actId="20577"/>
          <ac:spMkLst>
            <pc:docMk/>
            <pc:sldMk cId="2224112019" sldId="271"/>
            <ac:spMk id="2" creationId="{4F961399-6714-4CEC-AD46-D897BBB85BC9}"/>
          </ac:spMkLst>
        </pc:spChg>
        <pc:spChg chg="mod">
          <ac:chgData name="CAMU" userId="S::camu@coloradopublicpower.org::de1edcd4-da0b-4965-93c4-663fd2e29937" providerId="AD" clId="Web-{90F15789-1F43-4788-8B26-645E33350291}" dt="2018-06-12T21:40:17.077" v="114" actId="14100"/>
          <ac:spMkLst>
            <pc:docMk/>
            <pc:sldMk cId="2224112019" sldId="271"/>
            <ac:spMk id="3" creationId="{DAFB61E4-867D-4891-9E50-97C447D3AA05}"/>
          </ac:spMkLst>
        </pc:spChg>
        <pc:picChg chg="mod">
          <ac:chgData name="CAMU" userId="S::camu@coloradopublicpower.org::de1edcd4-da0b-4965-93c4-663fd2e29937" providerId="AD" clId="Web-{90F15789-1F43-4788-8B26-645E33350291}" dt="2018-06-12T21:40:24.766" v="115" actId="1076"/>
          <ac:picMkLst>
            <pc:docMk/>
            <pc:sldMk cId="2224112019" sldId="271"/>
            <ac:picMk id="40962" creationId="{628D3054-ADCB-4AE7-A6C5-D0217B7BB12D}"/>
          </ac:picMkLst>
        </pc:picChg>
      </pc:sldChg>
      <pc:sldChg chg="modSp">
        <pc:chgData name="CAMU" userId="S::camu@coloradopublicpower.org::de1edcd4-da0b-4965-93c4-663fd2e29937" providerId="AD" clId="Web-{90F15789-1F43-4788-8B26-645E33350291}" dt="2018-06-12T21:33:59.972" v="5" actId="1076"/>
        <pc:sldMkLst>
          <pc:docMk/>
          <pc:sldMk cId="3948221361" sldId="272"/>
        </pc:sldMkLst>
        <pc:spChg chg="mod">
          <ac:chgData name="CAMU" userId="S::camu@coloradopublicpower.org::de1edcd4-da0b-4965-93c4-663fd2e29937" providerId="AD" clId="Web-{90F15789-1F43-4788-8B26-645E33350291}" dt="2018-06-12T21:33:59.972" v="5" actId="1076"/>
          <ac:spMkLst>
            <pc:docMk/>
            <pc:sldMk cId="3948221361" sldId="272"/>
            <ac:spMk id="3" creationId="{E48028D0-6C2F-4716-A2F7-BA30C4D611B3}"/>
          </ac:spMkLst>
        </pc:spChg>
      </pc:sldChg>
      <pc:sldChg chg="modSp">
        <pc:chgData name="CAMU" userId="S::camu@coloradopublicpower.org::de1edcd4-da0b-4965-93c4-663fd2e29937" providerId="AD" clId="Web-{90F15789-1F43-4788-8B26-645E33350291}" dt="2018-06-12T21:35:12.940" v="25" actId="20577"/>
        <pc:sldMkLst>
          <pc:docMk/>
          <pc:sldMk cId="129554439" sldId="273"/>
        </pc:sldMkLst>
        <pc:spChg chg="mod">
          <ac:chgData name="CAMU" userId="S::camu@coloradopublicpower.org::de1edcd4-da0b-4965-93c4-663fd2e29937" providerId="AD" clId="Web-{90F15789-1F43-4788-8B26-645E33350291}" dt="2018-06-12T21:35:12.940" v="25" actId="20577"/>
          <ac:spMkLst>
            <pc:docMk/>
            <pc:sldMk cId="129554439" sldId="273"/>
            <ac:spMk id="3" creationId="{95B1A9C3-B6C1-4381-BAE0-E8989E392168}"/>
          </ac:spMkLst>
        </pc:spChg>
      </pc:sldChg>
      <pc:sldChg chg="modSp">
        <pc:chgData name="CAMU" userId="S::camu@coloradopublicpower.org::de1edcd4-da0b-4965-93c4-663fd2e29937" providerId="AD" clId="Web-{90F15789-1F43-4788-8B26-645E33350291}" dt="2018-06-12T21:34:19.253" v="10" actId="20577"/>
        <pc:sldMkLst>
          <pc:docMk/>
          <pc:sldMk cId="1315517916" sldId="274"/>
        </pc:sldMkLst>
        <pc:spChg chg="mod">
          <ac:chgData name="CAMU" userId="S::camu@coloradopublicpower.org::de1edcd4-da0b-4965-93c4-663fd2e29937" providerId="AD" clId="Web-{90F15789-1F43-4788-8B26-645E33350291}" dt="2018-06-12T21:34:19.253" v="10" actId="20577"/>
          <ac:spMkLst>
            <pc:docMk/>
            <pc:sldMk cId="1315517916" sldId="274"/>
            <ac:spMk id="3" creationId="{1773A69B-FDAC-499D-A035-5C7081AB755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608EE-5E2A-4728-A60A-D1FCA458CD62}" type="datetimeFigureOut">
              <a:rPr lang="en-US" smtClean="0"/>
              <a:t>6/13/2018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4F43C-933A-4B5B-8F22-5271F6E165AE}" type="slidenum">
              <a:rPr lang="en-US" smtClean="0"/>
              <a:t>‹#›</a:t>
            </a:fld>
            <a:endParaRPr lang="en-US"/>
          </a:p>
        </p:txBody>
      </p:sp>
    </p:spTree>
    <p:extLst>
      <p:ext uri="{BB962C8B-B14F-4D97-AF65-F5344CB8AC3E}">
        <p14:creationId xmlns:p14="http://schemas.microsoft.com/office/powerpoint/2010/main" val="248217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75099A2-CDAF-4447-A573-7BD9E70955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11052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75099A2-CDAF-4447-A573-7BD9E70955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164071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75099A2-CDAF-4447-A573-7BD9E70955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4222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Title 12 does not affect: “Individuals who are employed by and perform engineering services solely for a county, city and county, or municipality.”  </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075099A2-CDAF-4447-A573-7BD9E70955E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79730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60401"/>
            <a:ext cx="10363200" cy="1470025"/>
          </a:xfrm>
        </p:spPr>
        <p:txBody>
          <a:bodyPr/>
          <a:lstStyle>
            <a:lvl1pPr>
              <a:defRPr sz="4400"/>
            </a:lvl1pPr>
          </a:lstStyle>
          <a:p>
            <a:r>
              <a:rPr lang="en-US"/>
              <a:t>Click to edit Master title style</a:t>
            </a:r>
            <a:endParaRPr lang="en-US" dirty="0"/>
          </a:p>
        </p:txBody>
      </p:sp>
      <p:sp>
        <p:nvSpPr>
          <p:cNvPr id="3" name="Subtitle 2"/>
          <p:cNvSpPr>
            <a:spLocks noGrp="1"/>
          </p:cNvSpPr>
          <p:nvPr>
            <p:ph type="subTitle" idx="1"/>
          </p:nvPr>
        </p:nvSpPr>
        <p:spPr>
          <a:xfrm>
            <a:off x="1828800" y="2416175"/>
            <a:ext cx="8534400" cy="1752600"/>
          </a:xfrm>
        </p:spPr>
        <p:txBody>
          <a:bodyPr/>
          <a:lstStyle>
            <a:lvl1pPr marL="342900" indent="-342900" algn="l">
              <a:spcAft>
                <a:spcPts val="1000"/>
              </a:spcAft>
              <a:buFont typeface="Arial"/>
              <a:buChar char="•"/>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52AA125C-8301-4039-AF02-A0D9E098214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C5A8864-97AA-4C53-B765-7E8C89469155}" type="datetimeFigureOut">
              <a:rPr lang="en-US" altLang="en-US"/>
              <a:pPr>
                <a:defRPr/>
              </a:pPr>
              <a:t>6/13/2018</a:t>
            </a:fld>
            <a:endParaRPr lang="en-US" altLang="en-US"/>
          </a:p>
        </p:txBody>
      </p:sp>
      <p:sp>
        <p:nvSpPr>
          <p:cNvPr id="5" name="Footer Placeholder 4">
            <a:extLst>
              <a:ext uri="{FF2B5EF4-FFF2-40B4-BE49-F238E27FC236}">
                <a16:creationId xmlns:a16="http://schemas.microsoft.com/office/drawing/2014/main" xmlns="" id="{619C3384-5FCF-4515-89E9-A55805512982}"/>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07DE8924-9CDC-471A-9920-863AAB7B4E8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04FD403-5213-4785-8745-EDA6202B013F}" type="slidenum">
              <a:rPr lang="en-US" altLang="en-US"/>
              <a:pPr/>
              <a:t>‹#›</a:t>
            </a:fld>
            <a:endParaRPr lang="en-US" altLang="en-US"/>
          </a:p>
        </p:txBody>
      </p:sp>
    </p:spTree>
    <p:extLst>
      <p:ext uri="{BB962C8B-B14F-4D97-AF65-F5344CB8AC3E}">
        <p14:creationId xmlns:p14="http://schemas.microsoft.com/office/powerpoint/2010/main" val="41687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FC6B31-35AC-43EC-9093-9FFFD431B2B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8701BFD-0D65-4DD5-93AF-C6220E4CFBF9}" type="datetimeFigureOut">
              <a:rPr lang="en-US" altLang="en-US"/>
              <a:pPr>
                <a:defRPr/>
              </a:pPr>
              <a:t>6/13/2018</a:t>
            </a:fld>
            <a:endParaRPr lang="en-US" altLang="en-US"/>
          </a:p>
        </p:txBody>
      </p:sp>
      <p:sp>
        <p:nvSpPr>
          <p:cNvPr id="5" name="Footer Placeholder 4">
            <a:extLst>
              <a:ext uri="{FF2B5EF4-FFF2-40B4-BE49-F238E27FC236}">
                <a16:creationId xmlns:a16="http://schemas.microsoft.com/office/drawing/2014/main" xmlns="" id="{2E678358-71B5-4E13-BB23-B4BBD9E88871}"/>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9FB981B7-468A-4B3B-8316-09952B5E183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A6E245A-D2D5-4EBA-8A90-90698D6B2630}" type="slidenum">
              <a:rPr lang="en-US" altLang="en-US"/>
              <a:pPr/>
              <a:t>‹#›</a:t>
            </a:fld>
            <a:endParaRPr lang="en-US" altLang="en-US"/>
          </a:p>
        </p:txBody>
      </p:sp>
    </p:spTree>
    <p:extLst>
      <p:ext uri="{BB962C8B-B14F-4D97-AF65-F5344CB8AC3E}">
        <p14:creationId xmlns:p14="http://schemas.microsoft.com/office/powerpoint/2010/main" val="214752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402C4D-CFB2-4880-BC8B-946D025405A6}"/>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D900B88-841A-46F9-93F9-0C6E3CC8F4D5}" type="datetimeFigureOut">
              <a:rPr lang="en-US" altLang="en-US"/>
              <a:pPr>
                <a:defRPr/>
              </a:pPr>
              <a:t>6/13/2018</a:t>
            </a:fld>
            <a:endParaRPr lang="en-US" altLang="en-US"/>
          </a:p>
        </p:txBody>
      </p:sp>
      <p:sp>
        <p:nvSpPr>
          <p:cNvPr id="5" name="Footer Placeholder 4">
            <a:extLst>
              <a:ext uri="{FF2B5EF4-FFF2-40B4-BE49-F238E27FC236}">
                <a16:creationId xmlns:a16="http://schemas.microsoft.com/office/drawing/2014/main" xmlns="" id="{25E46F1A-794E-4AC5-B59A-865C4CA91BDB}"/>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CF0252C0-01A5-4936-BC3C-B07244C30D1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CB5EAF3-5D3B-46CC-8B97-A580107AB1DA}" type="slidenum">
              <a:rPr lang="en-US" altLang="en-US"/>
              <a:pPr/>
              <a:t>‹#›</a:t>
            </a:fld>
            <a:endParaRPr lang="en-US" altLang="en-US"/>
          </a:p>
        </p:txBody>
      </p:sp>
    </p:spTree>
    <p:extLst>
      <p:ext uri="{BB962C8B-B14F-4D97-AF65-F5344CB8AC3E}">
        <p14:creationId xmlns:p14="http://schemas.microsoft.com/office/powerpoint/2010/main" val="128779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9EB324-FB1E-4DB9-A7C9-8F55E0B8659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A1F30E0-CC2D-41EA-8F09-A4EEC4A0DFD9}" type="datetimeFigureOut">
              <a:rPr lang="en-US" altLang="en-US"/>
              <a:pPr>
                <a:defRPr/>
              </a:pPr>
              <a:t>6/13/2018</a:t>
            </a:fld>
            <a:endParaRPr lang="en-US" altLang="en-US"/>
          </a:p>
        </p:txBody>
      </p:sp>
      <p:sp>
        <p:nvSpPr>
          <p:cNvPr id="5" name="Footer Placeholder 4">
            <a:extLst>
              <a:ext uri="{FF2B5EF4-FFF2-40B4-BE49-F238E27FC236}">
                <a16:creationId xmlns:a16="http://schemas.microsoft.com/office/drawing/2014/main" xmlns="" id="{E0A70F60-927E-4ADB-9753-5F111CD7A391}"/>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489D8F1A-10C8-49E3-8B0D-E5A0FDF0AC3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80A5DAA7-B203-4D1C-A9DA-F1994EA6373F}" type="slidenum">
              <a:rPr lang="en-US" altLang="en-US"/>
              <a:pPr/>
              <a:t>‹#›</a:t>
            </a:fld>
            <a:endParaRPr lang="en-US" altLang="en-US"/>
          </a:p>
        </p:txBody>
      </p:sp>
    </p:spTree>
    <p:extLst>
      <p:ext uri="{BB962C8B-B14F-4D97-AF65-F5344CB8AC3E}">
        <p14:creationId xmlns:p14="http://schemas.microsoft.com/office/powerpoint/2010/main" val="333949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76780EB-B90C-4845-84B1-F8BC53C1E54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28C854B-A4A1-4B36-BB15-BA057BDBAA91}" type="datetimeFigureOut">
              <a:rPr lang="en-US" altLang="en-US"/>
              <a:pPr>
                <a:defRPr/>
              </a:pPr>
              <a:t>6/13/2018</a:t>
            </a:fld>
            <a:endParaRPr lang="en-US" altLang="en-US"/>
          </a:p>
        </p:txBody>
      </p:sp>
      <p:sp>
        <p:nvSpPr>
          <p:cNvPr id="5" name="Footer Placeholder 4">
            <a:extLst>
              <a:ext uri="{FF2B5EF4-FFF2-40B4-BE49-F238E27FC236}">
                <a16:creationId xmlns:a16="http://schemas.microsoft.com/office/drawing/2014/main" xmlns="" id="{0BBA130D-A498-4338-BF02-71546C04F9B6}"/>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C2F1EA79-85F6-42E0-9A51-B0697104BDE2}"/>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F65DC8A-1C39-4970-89EA-1B1802FE5C77}" type="slidenum">
              <a:rPr lang="en-US" altLang="en-US"/>
              <a:pPr/>
              <a:t>‹#›</a:t>
            </a:fld>
            <a:endParaRPr lang="en-US" altLang="en-US"/>
          </a:p>
        </p:txBody>
      </p:sp>
    </p:spTree>
    <p:extLst>
      <p:ext uri="{BB962C8B-B14F-4D97-AF65-F5344CB8AC3E}">
        <p14:creationId xmlns:p14="http://schemas.microsoft.com/office/powerpoint/2010/main" val="409537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B38742D-C2FE-484A-890E-3C19446011E6}"/>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5AAE6F7-3956-4AB7-8564-48264B6CDA01}" type="datetimeFigureOut">
              <a:rPr lang="en-US" altLang="en-US"/>
              <a:pPr>
                <a:defRPr/>
              </a:pPr>
              <a:t>6/13/2018</a:t>
            </a:fld>
            <a:endParaRPr lang="en-US" altLang="en-US"/>
          </a:p>
        </p:txBody>
      </p:sp>
      <p:sp>
        <p:nvSpPr>
          <p:cNvPr id="6" name="Footer Placeholder 5">
            <a:extLst>
              <a:ext uri="{FF2B5EF4-FFF2-40B4-BE49-F238E27FC236}">
                <a16:creationId xmlns:a16="http://schemas.microsoft.com/office/drawing/2014/main" xmlns="" id="{4208557D-B9C7-46AF-A953-3413F701E2D5}"/>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11D38E3B-1618-47D7-8A37-892A5756C64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6177212-9177-4A5F-AEF7-E79DB9BEE440}" type="slidenum">
              <a:rPr lang="en-US" altLang="en-US"/>
              <a:pPr/>
              <a:t>‹#›</a:t>
            </a:fld>
            <a:endParaRPr lang="en-US" altLang="en-US"/>
          </a:p>
        </p:txBody>
      </p:sp>
    </p:spTree>
    <p:extLst>
      <p:ext uri="{BB962C8B-B14F-4D97-AF65-F5344CB8AC3E}">
        <p14:creationId xmlns:p14="http://schemas.microsoft.com/office/powerpoint/2010/main" val="3381489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551869B-C47B-4052-82F1-CD357B11B32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F8E387C-0CA1-44CD-9238-699BCB97DAA6}" type="datetimeFigureOut">
              <a:rPr lang="en-US" altLang="en-US"/>
              <a:pPr>
                <a:defRPr/>
              </a:pPr>
              <a:t>6/13/2018</a:t>
            </a:fld>
            <a:endParaRPr lang="en-US" altLang="en-US"/>
          </a:p>
        </p:txBody>
      </p:sp>
      <p:sp>
        <p:nvSpPr>
          <p:cNvPr id="8" name="Footer Placeholder 7">
            <a:extLst>
              <a:ext uri="{FF2B5EF4-FFF2-40B4-BE49-F238E27FC236}">
                <a16:creationId xmlns:a16="http://schemas.microsoft.com/office/drawing/2014/main" xmlns="" id="{19FE86EF-8329-44B8-9CEB-BB05120D98AC}"/>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xmlns="" id="{C9EEE571-BBDF-4596-B325-E8F1792C6F9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D3B6304-4B49-4711-A1FB-7B6A2D1E7722}" type="slidenum">
              <a:rPr lang="en-US" altLang="en-US"/>
              <a:pPr/>
              <a:t>‹#›</a:t>
            </a:fld>
            <a:endParaRPr lang="en-US" altLang="en-US"/>
          </a:p>
        </p:txBody>
      </p:sp>
    </p:spTree>
    <p:extLst>
      <p:ext uri="{BB962C8B-B14F-4D97-AF65-F5344CB8AC3E}">
        <p14:creationId xmlns:p14="http://schemas.microsoft.com/office/powerpoint/2010/main" val="369306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C76C69F-DDA8-43A1-8109-2EC39E9566F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B767BD9-8642-4FA8-B737-9B9D0375B324}" type="datetimeFigureOut">
              <a:rPr lang="en-US" altLang="en-US"/>
              <a:pPr>
                <a:defRPr/>
              </a:pPr>
              <a:t>6/13/2018</a:t>
            </a:fld>
            <a:endParaRPr lang="en-US" altLang="en-US"/>
          </a:p>
        </p:txBody>
      </p:sp>
      <p:sp>
        <p:nvSpPr>
          <p:cNvPr id="4" name="Footer Placeholder 3">
            <a:extLst>
              <a:ext uri="{FF2B5EF4-FFF2-40B4-BE49-F238E27FC236}">
                <a16:creationId xmlns:a16="http://schemas.microsoft.com/office/drawing/2014/main" xmlns="" id="{57BAA399-5E60-4ECA-B8BA-40E54B28E957}"/>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4ED48785-5C05-4E3B-929D-19F4C8973BF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F130914-F96E-4F6A-B857-80F191160E5A}" type="slidenum">
              <a:rPr lang="en-US" altLang="en-US"/>
              <a:pPr/>
              <a:t>‹#›</a:t>
            </a:fld>
            <a:endParaRPr lang="en-US" altLang="en-US"/>
          </a:p>
        </p:txBody>
      </p:sp>
    </p:spTree>
    <p:extLst>
      <p:ext uri="{BB962C8B-B14F-4D97-AF65-F5344CB8AC3E}">
        <p14:creationId xmlns:p14="http://schemas.microsoft.com/office/powerpoint/2010/main" val="316464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8FA0D81-1580-429E-B244-211A51551D05}"/>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2933DC3-1EA5-4406-86F1-06AC27AA473C}" type="datetimeFigureOut">
              <a:rPr lang="en-US" altLang="en-US"/>
              <a:pPr>
                <a:defRPr/>
              </a:pPr>
              <a:t>6/13/2018</a:t>
            </a:fld>
            <a:endParaRPr lang="en-US" altLang="en-US"/>
          </a:p>
        </p:txBody>
      </p:sp>
      <p:sp>
        <p:nvSpPr>
          <p:cNvPr id="3" name="Footer Placeholder 2">
            <a:extLst>
              <a:ext uri="{FF2B5EF4-FFF2-40B4-BE49-F238E27FC236}">
                <a16:creationId xmlns:a16="http://schemas.microsoft.com/office/drawing/2014/main" xmlns="" id="{DE08DFAA-F0EE-499D-BF43-9C8981DFC20B}"/>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xmlns="" id="{C7B59EB9-DBC1-4678-A40E-2215570DBB4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4B585C7-567C-4322-99A0-A6EACB16BC10}" type="slidenum">
              <a:rPr lang="en-US" altLang="en-US"/>
              <a:pPr/>
              <a:t>‹#›</a:t>
            </a:fld>
            <a:endParaRPr lang="en-US" altLang="en-US"/>
          </a:p>
        </p:txBody>
      </p:sp>
    </p:spTree>
    <p:extLst>
      <p:ext uri="{BB962C8B-B14F-4D97-AF65-F5344CB8AC3E}">
        <p14:creationId xmlns:p14="http://schemas.microsoft.com/office/powerpoint/2010/main" val="96112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A8436628-DA64-43BE-98C2-592E6F954BE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A2BB528-83D5-4024-991C-A64DF3C378D9}" type="datetimeFigureOut">
              <a:rPr lang="en-US" altLang="en-US"/>
              <a:pPr>
                <a:defRPr/>
              </a:pPr>
              <a:t>6/13/2018</a:t>
            </a:fld>
            <a:endParaRPr lang="en-US" altLang="en-US"/>
          </a:p>
        </p:txBody>
      </p:sp>
      <p:sp>
        <p:nvSpPr>
          <p:cNvPr id="6" name="Footer Placeholder 5">
            <a:extLst>
              <a:ext uri="{FF2B5EF4-FFF2-40B4-BE49-F238E27FC236}">
                <a16:creationId xmlns:a16="http://schemas.microsoft.com/office/drawing/2014/main" xmlns="" id="{EAE78287-9C82-4733-B44A-B1D5E7858494}"/>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55FCA72A-C0B0-4548-9733-CFE2B3B01CF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6EDBA7C-2685-4167-80E8-0F8CEECE8165}" type="slidenum">
              <a:rPr lang="en-US" altLang="en-US"/>
              <a:pPr/>
              <a:t>‹#›</a:t>
            </a:fld>
            <a:endParaRPr lang="en-US" altLang="en-US"/>
          </a:p>
        </p:txBody>
      </p:sp>
    </p:spTree>
    <p:extLst>
      <p:ext uri="{BB962C8B-B14F-4D97-AF65-F5344CB8AC3E}">
        <p14:creationId xmlns:p14="http://schemas.microsoft.com/office/powerpoint/2010/main" val="333667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0EF0E3DD-84DF-419A-9444-EF7B9CEC144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891A650-9638-4D4B-A985-E6B904807585}" type="datetimeFigureOut">
              <a:rPr lang="en-US" altLang="en-US"/>
              <a:pPr>
                <a:defRPr/>
              </a:pPr>
              <a:t>6/13/2018</a:t>
            </a:fld>
            <a:endParaRPr lang="en-US" altLang="en-US"/>
          </a:p>
        </p:txBody>
      </p:sp>
      <p:sp>
        <p:nvSpPr>
          <p:cNvPr id="6" name="Footer Placeholder 5">
            <a:extLst>
              <a:ext uri="{FF2B5EF4-FFF2-40B4-BE49-F238E27FC236}">
                <a16:creationId xmlns:a16="http://schemas.microsoft.com/office/drawing/2014/main" xmlns="" id="{626EEE3B-A717-4839-9800-D2601F44545D}"/>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3DB507F8-CD53-4939-974F-764443F8115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FB033F2F-0B15-4D3F-8750-BAE83860CBEF}" type="slidenum">
              <a:rPr lang="en-US" altLang="en-US"/>
              <a:pPr/>
              <a:t>‹#›</a:t>
            </a:fld>
            <a:endParaRPr lang="en-US" altLang="en-US"/>
          </a:p>
        </p:txBody>
      </p:sp>
    </p:spTree>
    <p:extLst>
      <p:ext uri="{BB962C8B-B14F-4D97-AF65-F5344CB8AC3E}">
        <p14:creationId xmlns:p14="http://schemas.microsoft.com/office/powerpoint/2010/main" val="342461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FAF23C12-4267-4609-B3E0-FA4B82153C32}"/>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Heading in Trebuchet</a:t>
            </a:r>
          </a:p>
        </p:txBody>
      </p:sp>
      <p:sp>
        <p:nvSpPr>
          <p:cNvPr id="1027" name="Text Placeholder 2">
            <a:extLst>
              <a:ext uri="{FF2B5EF4-FFF2-40B4-BE49-F238E27FC236}">
                <a16:creationId xmlns:a16="http://schemas.microsoft.com/office/drawing/2014/main" xmlns="" id="{D4115A1A-3897-4768-BED8-A8CE9694FB7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 in Arial</a:t>
            </a:r>
          </a:p>
          <a:p>
            <a:pPr lvl="0"/>
            <a:r>
              <a:rPr lang="en-US" altLang="en-US"/>
              <a:t>colors should be this read</a:t>
            </a:r>
          </a:p>
          <a:p>
            <a:pPr lvl="0"/>
            <a:r>
              <a:rPr lang="en-US" altLang="en-US"/>
              <a:t>or this blue</a:t>
            </a:r>
          </a:p>
          <a:p>
            <a:pPr lvl="0"/>
            <a:r>
              <a:rPr lang="en-US" altLang="en-US"/>
              <a:t>or black (judicious use of other colors OK)</a:t>
            </a:r>
          </a:p>
        </p:txBody>
      </p:sp>
      <p:pic>
        <p:nvPicPr>
          <p:cNvPr id="1028" name="Picture 6" descr="CML_2c.jpg">
            <a:extLst>
              <a:ext uri="{FF2B5EF4-FFF2-40B4-BE49-F238E27FC236}">
                <a16:creationId xmlns:a16="http://schemas.microsoft.com/office/drawing/2014/main" xmlns="" id="{6D42EEF1-11C7-4545-BC45-A4B6749A5FA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l="20259" t="30365" r="16762" b="28128"/>
          <a:stretch>
            <a:fillRect/>
          </a:stretch>
        </p:blipFill>
        <p:spPr bwMode="auto">
          <a:xfrm>
            <a:off x="9120717" y="5719764"/>
            <a:ext cx="307128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F97EBAD4-B31D-4DF6-9E26-55FBBA674531}"/>
              </a:ext>
            </a:extLst>
          </p:cNvPr>
          <p:cNvSpPr/>
          <p:nvPr userDrawn="1"/>
        </p:nvSpPr>
        <p:spPr>
          <a:xfrm>
            <a:off x="0" y="5912070"/>
            <a:ext cx="9260781" cy="753241"/>
          </a:xfrm>
          <a:prstGeom prst="rect">
            <a:avLst/>
          </a:prstGeom>
          <a:gradFill>
            <a:gsLst>
              <a:gs pos="52000">
                <a:schemeClr val="tx2">
                  <a:lumMod val="50000"/>
                  <a:alpha val="86000"/>
                </a:schemeClr>
              </a:gs>
              <a:gs pos="94000">
                <a:schemeClr val="bg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32" name="TextBox 9">
            <a:extLst>
              <a:ext uri="{FF2B5EF4-FFF2-40B4-BE49-F238E27FC236}">
                <a16:creationId xmlns:a16="http://schemas.microsoft.com/office/drawing/2014/main" xmlns="" id="{FA38BE60-5706-4569-95A1-869840939B24}"/>
              </a:ext>
            </a:extLst>
          </p:cNvPr>
          <p:cNvSpPr txBox="1">
            <a:spLocks noChangeArrowheads="1"/>
          </p:cNvSpPr>
          <p:nvPr userDrawn="1"/>
        </p:nvSpPr>
        <p:spPr bwMode="auto">
          <a:xfrm>
            <a:off x="609601" y="6257926"/>
            <a:ext cx="6584951"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1100" dirty="0">
                <a:solidFill>
                  <a:schemeClr val="bg1"/>
                </a:solidFill>
                <a:cs typeface="Arial" charset="0"/>
              </a:rPr>
              <a:t>Empowered cities and towns, united for a strong Colorado.</a:t>
            </a:r>
          </a:p>
          <a:p>
            <a:pPr>
              <a:defRPr/>
            </a:pPr>
            <a:endParaRPr lang="en-US" sz="300" dirty="0">
              <a:solidFill>
                <a:schemeClr val="bg1"/>
              </a:solidFill>
              <a:cs typeface="Arial" charset="0"/>
            </a:endParaRPr>
          </a:p>
          <a:p>
            <a:pPr algn="r">
              <a:defRPr/>
            </a:pPr>
            <a:r>
              <a:rPr lang="en-US" sz="800" i="1" dirty="0">
                <a:solidFill>
                  <a:schemeClr val="bg1"/>
                </a:solidFill>
                <a:cs typeface="Arial" charset="0"/>
              </a:rPr>
              <a:t>Contents of this presentation reflects the view of the presenter, not of CML.</a:t>
            </a:r>
          </a:p>
          <a:p>
            <a:pPr>
              <a:defRPr/>
            </a:pPr>
            <a:endParaRPr lang="en-US" sz="1100" dirty="0">
              <a:solidFill>
                <a:schemeClr val="bg1"/>
              </a:solidFill>
              <a:cs typeface="Arial" charset="0"/>
            </a:endParaRPr>
          </a:p>
        </p:txBody>
      </p:sp>
    </p:spTree>
    <p:extLst>
      <p:ext uri="{BB962C8B-B14F-4D97-AF65-F5344CB8AC3E}">
        <p14:creationId xmlns:p14="http://schemas.microsoft.com/office/powerpoint/2010/main" val="4200646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ts val="100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024E779-F2DB-4644-A5A9-F197028D97B0}"/>
              </a:ext>
            </a:extLst>
          </p:cNvPr>
          <p:cNvSpPr>
            <a:spLocks noGrp="1"/>
          </p:cNvSpPr>
          <p:nvPr>
            <p:ph type="subTitle" idx="1"/>
          </p:nvPr>
        </p:nvSpPr>
        <p:spPr/>
        <p:txBody>
          <a:bodyPr rtlCol="0">
            <a:normAutofit/>
          </a:bodyPr>
          <a:lstStyle/>
          <a:p>
            <a:pPr marL="0" indent="0" algn="ctr" eaLnBrk="1" fontAlgn="auto" hangingPunct="1">
              <a:buNone/>
              <a:defRPr/>
            </a:pPr>
            <a:r>
              <a:rPr lang="en-US" sz="3900" dirty="0">
                <a:solidFill>
                  <a:schemeClr val="tx1"/>
                </a:solidFill>
                <a:ea typeface="+mn-ea"/>
                <a:cs typeface="+mn-cs"/>
              </a:rPr>
              <a:t>CML 96</a:t>
            </a:r>
            <a:r>
              <a:rPr lang="en-US" sz="3900" baseline="30000" dirty="0">
                <a:solidFill>
                  <a:schemeClr val="tx1"/>
                </a:solidFill>
                <a:ea typeface="+mn-ea"/>
                <a:cs typeface="+mn-cs"/>
              </a:rPr>
              <a:t>th</a:t>
            </a:r>
            <a:r>
              <a:rPr lang="en-US" sz="3900" dirty="0">
                <a:solidFill>
                  <a:schemeClr val="tx1"/>
                </a:solidFill>
                <a:ea typeface="+mn-ea"/>
                <a:cs typeface="+mn-cs"/>
              </a:rPr>
              <a:t> Annual Conference</a:t>
            </a:r>
          </a:p>
          <a:p>
            <a:pPr marL="0" indent="0" algn="ctr" eaLnBrk="1" fontAlgn="auto" hangingPunct="1">
              <a:buNone/>
              <a:defRPr/>
            </a:pPr>
            <a:r>
              <a:rPr lang="en-US" sz="1900" dirty="0">
                <a:solidFill>
                  <a:schemeClr val="tx1"/>
                </a:solidFill>
                <a:ea typeface="+mn-ea"/>
                <a:cs typeface="+mn-cs"/>
              </a:rPr>
              <a:t>June 19-22, 2018</a:t>
            </a:r>
          </a:p>
          <a:p>
            <a:pPr marL="0" indent="0" algn="ctr" eaLnBrk="1" fontAlgn="auto" hangingPunct="1">
              <a:buNone/>
              <a:defRPr/>
            </a:pPr>
            <a:r>
              <a:rPr lang="en-US" sz="1900" dirty="0">
                <a:solidFill>
                  <a:schemeClr val="tx1"/>
                </a:solidFill>
                <a:ea typeface="+mn-ea"/>
                <a:cs typeface="+mn-cs"/>
              </a:rPr>
              <a:t>Vail</a:t>
            </a:r>
          </a:p>
        </p:txBody>
      </p:sp>
      <p:pic>
        <p:nvPicPr>
          <p:cNvPr id="13315" name="Picture 1" descr="CML_2c.jpg">
            <a:extLst>
              <a:ext uri="{FF2B5EF4-FFF2-40B4-BE49-F238E27FC236}">
                <a16:creationId xmlns:a16="http://schemas.microsoft.com/office/drawing/2014/main" xmlns="" id="{A5CAD5B4-8531-42CC-8146-244634E9CA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0" y="433388"/>
            <a:ext cx="6400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622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F4DA69-96A7-42F8-9779-A07C740969A5}"/>
              </a:ext>
            </a:extLst>
          </p:cNvPr>
          <p:cNvSpPr>
            <a:spLocks noGrp="1"/>
          </p:cNvSpPr>
          <p:nvPr>
            <p:ph type="title"/>
          </p:nvPr>
        </p:nvSpPr>
        <p:spPr/>
        <p:txBody>
          <a:bodyPr/>
          <a:lstStyle/>
          <a:p>
            <a:r>
              <a:rPr lang="en-US" dirty="0"/>
              <a:t>Statewide Enforcement</a:t>
            </a:r>
          </a:p>
        </p:txBody>
      </p:sp>
      <p:sp>
        <p:nvSpPr>
          <p:cNvPr id="3" name="Content Placeholder 2">
            <a:extLst>
              <a:ext uri="{FF2B5EF4-FFF2-40B4-BE49-F238E27FC236}">
                <a16:creationId xmlns:a16="http://schemas.microsoft.com/office/drawing/2014/main" xmlns="" id="{08BAB73D-292B-40BD-AA71-606E099C8EF7}"/>
              </a:ext>
            </a:extLst>
          </p:cNvPr>
          <p:cNvSpPr>
            <a:spLocks noGrp="1"/>
          </p:cNvSpPr>
          <p:nvPr>
            <p:ph idx="1"/>
          </p:nvPr>
        </p:nvSpPr>
        <p:spPr/>
        <p:txBody>
          <a:bodyPr/>
          <a:lstStyle/>
          <a:p>
            <a:pPr marL="0" indent="0">
              <a:buNone/>
            </a:pPr>
            <a:r>
              <a:rPr lang="en-US" sz="2400" dirty="0"/>
              <a:t>CAMU Concerns:</a:t>
            </a:r>
          </a:p>
          <a:p>
            <a:r>
              <a:rPr lang="en-US" sz="2400" dirty="0"/>
              <a:t>Is “safety” of a utility a matter of “local” concern subject to home rule power,  or a matter of “statewide” concern subject to the authority of the General Assembly to legislate?  </a:t>
            </a:r>
          </a:p>
          <a:p>
            <a:pPr lvl="1"/>
            <a:r>
              <a:rPr lang="en-US" sz="2400" dirty="0"/>
              <a:t>If so, how far does “safety” reach?</a:t>
            </a:r>
          </a:p>
          <a:p>
            <a:pPr marL="0" indent="0">
              <a:buNone/>
            </a:pPr>
            <a:endParaRPr lang="en-US" sz="1800" dirty="0"/>
          </a:p>
          <a:p>
            <a:r>
              <a:rPr lang="en-US" sz="2400" dirty="0"/>
              <a:t>Can the General Assembly delegate power to a “special commission” which impacts a “municipal function” of operating a utility?</a:t>
            </a:r>
          </a:p>
          <a:p>
            <a:endParaRPr lang="en-US" dirty="0"/>
          </a:p>
        </p:txBody>
      </p:sp>
    </p:spTree>
    <p:extLst>
      <p:ext uri="{BB962C8B-B14F-4D97-AF65-F5344CB8AC3E}">
        <p14:creationId xmlns:p14="http://schemas.microsoft.com/office/powerpoint/2010/main" val="4032394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2C86BD-9113-48DA-BA48-7902318D8618}"/>
              </a:ext>
            </a:extLst>
          </p:cNvPr>
          <p:cNvSpPr>
            <a:spLocks noGrp="1"/>
          </p:cNvSpPr>
          <p:nvPr>
            <p:ph type="title"/>
          </p:nvPr>
        </p:nvSpPr>
        <p:spPr/>
        <p:txBody>
          <a:bodyPr/>
          <a:lstStyle/>
          <a:p>
            <a:r>
              <a:rPr lang="en-US" dirty="0"/>
              <a:t>Statewide Enforcement</a:t>
            </a:r>
          </a:p>
        </p:txBody>
      </p:sp>
      <p:sp>
        <p:nvSpPr>
          <p:cNvPr id="3" name="Content Placeholder 2">
            <a:extLst>
              <a:ext uri="{FF2B5EF4-FFF2-40B4-BE49-F238E27FC236}">
                <a16:creationId xmlns:a16="http://schemas.microsoft.com/office/drawing/2014/main" xmlns="" id="{D8297952-913D-4EA0-B0F7-4AD302FB3D48}"/>
              </a:ext>
            </a:extLst>
          </p:cNvPr>
          <p:cNvSpPr>
            <a:spLocks noGrp="1"/>
          </p:cNvSpPr>
          <p:nvPr>
            <p:ph sz="half" idx="1"/>
          </p:nvPr>
        </p:nvSpPr>
        <p:spPr>
          <a:xfrm>
            <a:off x="1981200" y="1417639"/>
            <a:ext cx="4038600" cy="4270023"/>
          </a:xfrm>
        </p:spPr>
        <p:txBody>
          <a:bodyPr/>
          <a:lstStyle/>
          <a:p>
            <a:pPr marL="0" indent="0">
              <a:buNone/>
            </a:pPr>
            <a:r>
              <a:rPr lang="en-US" b="1" dirty="0"/>
              <a:t>What CAMU negotiated:</a:t>
            </a:r>
          </a:p>
          <a:p>
            <a:pPr marL="0" indent="0">
              <a:buNone/>
            </a:pPr>
            <a:r>
              <a:rPr lang="en-US" b="1" dirty="0"/>
              <a:t>Safety Commission</a:t>
            </a:r>
          </a:p>
          <a:p>
            <a:r>
              <a:rPr lang="en-US" sz="2000" dirty="0"/>
              <a:t>Type 2 transfer / DOLA</a:t>
            </a:r>
          </a:p>
          <a:p>
            <a:r>
              <a:rPr lang="en-US" sz="2000" dirty="0"/>
              <a:t>15 members / CML appointee</a:t>
            </a:r>
          </a:p>
          <a:p>
            <a:r>
              <a:rPr lang="en-US" sz="2000" dirty="0">
                <a:highlight>
                  <a:srgbClr val="FFFF00"/>
                </a:highlight>
              </a:rPr>
              <a:t>Exempts 4 distinct groups:</a:t>
            </a:r>
          </a:p>
          <a:p>
            <a:pPr lvl="1"/>
            <a:r>
              <a:rPr lang="en-US" sz="1800" dirty="0"/>
              <a:t>Home rule counties</a:t>
            </a:r>
          </a:p>
          <a:p>
            <a:pPr lvl="1"/>
            <a:r>
              <a:rPr lang="en-US" sz="1800" dirty="0"/>
              <a:t>Cities and counties</a:t>
            </a:r>
          </a:p>
          <a:p>
            <a:pPr lvl="1"/>
            <a:r>
              <a:rPr lang="en-US" sz="1800" b="1" dirty="0">
                <a:highlight>
                  <a:srgbClr val="FFFF00"/>
                </a:highlight>
              </a:rPr>
              <a:t>Municipalities</a:t>
            </a:r>
          </a:p>
          <a:p>
            <a:pPr lvl="1"/>
            <a:r>
              <a:rPr lang="en-US" sz="1800" dirty="0">
                <a:highlight>
                  <a:srgbClr val="FFFF00"/>
                </a:highlight>
              </a:rPr>
              <a:t>Power authorities </a:t>
            </a:r>
          </a:p>
          <a:p>
            <a:pPr lvl="1"/>
            <a:endParaRPr lang="en-US" dirty="0"/>
          </a:p>
          <a:p>
            <a:pPr lvl="1"/>
            <a:endParaRPr lang="en-US" dirty="0"/>
          </a:p>
        </p:txBody>
      </p:sp>
      <p:sp>
        <p:nvSpPr>
          <p:cNvPr id="4" name="Content Placeholder 3">
            <a:extLst>
              <a:ext uri="{FF2B5EF4-FFF2-40B4-BE49-F238E27FC236}">
                <a16:creationId xmlns:a16="http://schemas.microsoft.com/office/drawing/2014/main" xmlns="" id="{7D86B095-F59C-4790-AB53-773842948A03}"/>
              </a:ext>
            </a:extLst>
          </p:cNvPr>
          <p:cNvSpPr>
            <a:spLocks noGrp="1"/>
          </p:cNvSpPr>
          <p:nvPr>
            <p:ph sz="half" idx="2"/>
          </p:nvPr>
        </p:nvSpPr>
        <p:spPr>
          <a:xfrm>
            <a:off x="6172200" y="1326357"/>
            <a:ext cx="4038600" cy="4564988"/>
          </a:xfrm>
        </p:spPr>
        <p:txBody>
          <a:bodyPr/>
          <a:lstStyle/>
          <a:p>
            <a:pPr marL="0" indent="0">
              <a:buNone/>
            </a:pPr>
            <a:r>
              <a:rPr lang="en-US" sz="2400" b="1" dirty="0">
                <a:highlight>
                  <a:srgbClr val="FFFF00"/>
                </a:highlight>
              </a:rPr>
              <a:t>Municipalities May: </a:t>
            </a:r>
          </a:p>
          <a:p>
            <a:r>
              <a:rPr lang="en-US" sz="1800" dirty="0">
                <a:highlight>
                  <a:srgbClr val="FFFF00"/>
                </a:highlight>
              </a:rPr>
              <a:t>Participate in proceedings</a:t>
            </a:r>
          </a:p>
          <a:p>
            <a:pPr marL="0" indent="0">
              <a:buNone/>
            </a:pPr>
            <a:r>
              <a:rPr lang="en-US" sz="2400" b="1" dirty="0">
                <a:highlight>
                  <a:srgbClr val="FFFF00"/>
                </a:highlight>
              </a:rPr>
              <a:t>Municipalities Must: </a:t>
            </a:r>
          </a:p>
          <a:p>
            <a:r>
              <a:rPr lang="en-US" sz="1800" dirty="0">
                <a:highlight>
                  <a:srgbClr val="FFFF00"/>
                </a:highlight>
              </a:rPr>
              <a:t>Adopt own damage prevention program, or</a:t>
            </a:r>
          </a:p>
          <a:p>
            <a:r>
              <a:rPr lang="en-US" sz="1800" dirty="0">
                <a:highlight>
                  <a:srgbClr val="FFFF00"/>
                </a:highlight>
              </a:rPr>
              <a:t>Delegate to the Safety Commission</a:t>
            </a:r>
          </a:p>
          <a:p>
            <a:pPr marL="0" indent="0">
              <a:buNone/>
            </a:pPr>
            <a:r>
              <a:rPr lang="en-US" sz="2400" b="1" dirty="0">
                <a:highlight>
                  <a:srgbClr val="FFFF00"/>
                </a:highlight>
              </a:rPr>
              <a:t>Nothing affects or impairs any local ordinances or law requiring excavation permits</a:t>
            </a:r>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211518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BAED3-FA9B-4276-A26C-2D02A8F2B3D4}"/>
              </a:ext>
            </a:extLst>
          </p:cNvPr>
          <p:cNvSpPr>
            <a:spLocks noGrp="1"/>
          </p:cNvSpPr>
          <p:nvPr>
            <p:ph type="title"/>
          </p:nvPr>
        </p:nvSpPr>
        <p:spPr>
          <a:xfrm>
            <a:off x="1981200" y="457200"/>
            <a:ext cx="8229600" cy="1143000"/>
          </a:xfrm>
        </p:spPr>
        <p:txBody>
          <a:bodyPr/>
          <a:lstStyle/>
          <a:p>
            <a:r>
              <a:rPr lang="en-US" dirty="0"/>
              <a:t/>
            </a:r>
            <a:br>
              <a:rPr lang="en-US" dirty="0"/>
            </a:br>
            <a:r>
              <a:rPr lang="en-US" dirty="0"/>
              <a:t/>
            </a:r>
            <a:br>
              <a:rPr lang="en-US" dirty="0"/>
            </a:br>
            <a:r>
              <a:rPr lang="en-US" dirty="0"/>
              <a:t>Design Locate Requests</a:t>
            </a:r>
            <a:br>
              <a:rPr lang="en-US" dirty="0"/>
            </a:br>
            <a:r>
              <a:rPr lang="en-US" dirty="0"/>
              <a:t/>
            </a:r>
            <a:br>
              <a:rPr lang="en-US" dirty="0"/>
            </a:br>
            <a:r>
              <a:rPr lang="en-US" dirty="0"/>
              <a:t/>
            </a:r>
            <a:br>
              <a:rPr lang="en-US" dirty="0"/>
            </a:br>
            <a:endParaRPr lang="en-US" sz="3200" dirty="0"/>
          </a:p>
        </p:txBody>
      </p:sp>
      <p:sp>
        <p:nvSpPr>
          <p:cNvPr id="3" name="Content Placeholder 2">
            <a:extLst>
              <a:ext uri="{FF2B5EF4-FFF2-40B4-BE49-F238E27FC236}">
                <a16:creationId xmlns:a16="http://schemas.microsoft.com/office/drawing/2014/main" xmlns="" id="{F4594EFC-7FA1-4A80-9E51-D62BADF7A06C}"/>
              </a:ext>
            </a:extLst>
          </p:cNvPr>
          <p:cNvSpPr>
            <a:spLocks noGrp="1"/>
          </p:cNvSpPr>
          <p:nvPr>
            <p:ph sz="half" idx="1"/>
          </p:nvPr>
        </p:nvSpPr>
        <p:spPr>
          <a:xfrm>
            <a:off x="1905000" y="1755422"/>
            <a:ext cx="4191000" cy="3762022"/>
          </a:xfrm>
        </p:spPr>
        <p:txBody>
          <a:bodyPr/>
          <a:lstStyle/>
          <a:p>
            <a:r>
              <a:rPr lang="en-US" sz="2400" dirty="0"/>
              <a:t>Contract with a public entity </a:t>
            </a:r>
          </a:p>
          <a:p>
            <a:r>
              <a:rPr lang="en-US" sz="2400" dirty="0"/>
              <a:t>Horizontal construction</a:t>
            </a:r>
          </a:p>
          <a:p>
            <a:r>
              <a:rPr lang="en-US" sz="2400" u="sng" dirty="0"/>
              <a:t>&gt;</a:t>
            </a:r>
            <a:r>
              <a:rPr lang="en-US" sz="2400" dirty="0"/>
              <a:t> 2 </a:t>
            </a:r>
            <a:r>
              <a:rPr lang="en-US" sz="2400" dirty="0" err="1"/>
              <a:t>ft</a:t>
            </a:r>
            <a:r>
              <a:rPr lang="en-US" sz="2400" dirty="0"/>
              <a:t> depth + 1k </a:t>
            </a:r>
            <a:r>
              <a:rPr lang="en-US" sz="2400" dirty="0" err="1"/>
              <a:t>sq</a:t>
            </a:r>
            <a:r>
              <a:rPr lang="en-US" sz="2400" dirty="0"/>
              <a:t> </a:t>
            </a:r>
            <a:r>
              <a:rPr lang="en-US" sz="2400" dirty="0" err="1"/>
              <a:t>ft</a:t>
            </a:r>
            <a:endParaRPr lang="en-US" sz="2400" dirty="0"/>
          </a:p>
          <a:p>
            <a:r>
              <a:rPr lang="en-US" sz="2400" u="sng" dirty="0"/>
              <a:t>Requires</a:t>
            </a:r>
            <a:r>
              <a:rPr lang="en-US" sz="2400" dirty="0"/>
              <a:t> services of a licensed professional  engineer* </a:t>
            </a:r>
          </a:p>
        </p:txBody>
      </p:sp>
      <p:sp>
        <p:nvSpPr>
          <p:cNvPr id="4" name="Content Placeholder 3">
            <a:extLst>
              <a:ext uri="{FF2B5EF4-FFF2-40B4-BE49-F238E27FC236}">
                <a16:creationId xmlns:a16="http://schemas.microsoft.com/office/drawing/2014/main" xmlns="" id="{60DAC557-9BB3-40C5-971B-99CA8ED75E0A}"/>
              </a:ext>
            </a:extLst>
          </p:cNvPr>
          <p:cNvSpPr>
            <a:spLocks noGrp="1"/>
          </p:cNvSpPr>
          <p:nvPr>
            <p:ph sz="half" idx="2"/>
          </p:nvPr>
        </p:nvSpPr>
        <p:spPr>
          <a:xfrm>
            <a:off x="6251223" y="1755422"/>
            <a:ext cx="4038600" cy="3807178"/>
          </a:xfrm>
        </p:spPr>
        <p:txBody>
          <a:bodyPr/>
          <a:lstStyle/>
          <a:p>
            <a:pPr marL="0" indent="0">
              <a:buNone/>
            </a:pPr>
            <a:r>
              <a:rPr lang="en-US" sz="2400" dirty="0"/>
              <a:t>Project Owner</a:t>
            </a:r>
            <a:r>
              <a:rPr lang="en-US" dirty="0"/>
              <a:t>:</a:t>
            </a:r>
          </a:p>
          <a:p>
            <a:r>
              <a:rPr lang="en-US" sz="2000" dirty="0"/>
              <a:t>ASCE 38 standard on plans, or document why not</a:t>
            </a:r>
          </a:p>
          <a:p>
            <a:r>
              <a:rPr lang="en-US" sz="2000" dirty="0">
                <a:highlight>
                  <a:srgbClr val="FFFF00"/>
                </a:highlight>
              </a:rPr>
              <a:t>Cannot use to excavate </a:t>
            </a:r>
          </a:p>
          <a:p>
            <a:pPr marL="0" indent="0">
              <a:buNone/>
            </a:pPr>
            <a:r>
              <a:rPr lang="en-US" sz="2400" dirty="0"/>
              <a:t>Facility Owner</a:t>
            </a:r>
            <a:r>
              <a:rPr lang="en-US" dirty="0"/>
              <a:t>:</a:t>
            </a:r>
          </a:p>
          <a:p>
            <a:r>
              <a:rPr lang="en-US" sz="2000" dirty="0"/>
              <a:t>10 days to respond with:</a:t>
            </a:r>
          </a:p>
          <a:p>
            <a:pPr lvl="1"/>
            <a:r>
              <a:rPr lang="en-US" sz="1800" dirty="0"/>
              <a:t>Records; or</a:t>
            </a:r>
          </a:p>
          <a:p>
            <a:pPr lvl="1"/>
            <a:r>
              <a:rPr lang="en-US" sz="1800" dirty="0"/>
              <a:t>A mark on the ground; or  </a:t>
            </a:r>
          </a:p>
          <a:p>
            <a:pPr lvl="1"/>
            <a:r>
              <a:rPr lang="en-US" sz="1800" dirty="0"/>
              <a:t>“The available information”</a:t>
            </a:r>
          </a:p>
          <a:p>
            <a:pPr lvl="1"/>
            <a:endParaRPr lang="en-US" sz="2000" dirty="0"/>
          </a:p>
          <a:p>
            <a:endParaRPr lang="en-US" sz="2400" dirty="0"/>
          </a:p>
        </p:txBody>
      </p:sp>
    </p:spTree>
    <p:extLst>
      <p:ext uri="{BB962C8B-B14F-4D97-AF65-F5344CB8AC3E}">
        <p14:creationId xmlns:p14="http://schemas.microsoft.com/office/powerpoint/2010/main" val="248852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E3CCD-2F1C-4DDB-9442-3221125C79FD}"/>
              </a:ext>
            </a:extLst>
          </p:cNvPr>
          <p:cNvSpPr>
            <a:spLocks noGrp="1"/>
          </p:cNvSpPr>
          <p:nvPr>
            <p:ph type="title"/>
          </p:nvPr>
        </p:nvSpPr>
        <p:spPr/>
        <p:txBody>
          <a:bodyPr/>
          <a:lstStyle/>
          <a:p>
            <a:r>
              <a:rPr lang="en-US" dirty="0"/>
              <a:t>Elimination of Tiers</a:t>
            </a:r>
          </a:p>
        </p:txBody>
      </p:sp>
      <p:sp>
        <p:nvSpPr>
          <p:cNvPr id="3" name="Content Placeholder 2">
            <a:extLst>
              <a:ext uri="{FF2B5EF4-FFF2-40B4-BE49-F238E27FC236}">
                <a16:creationId xmlns:a16="http://schemas.microsoft.com/office/drawing/2014/main" xmlns="" id="{74096E36-C72B-428A-ADE9-C2D0C0BD8C7E}"/>
              </a:ext>
            </a:extLst>
          </p:cNvPr>
          <p:cNvSpPr>
            <a:spLocks noGrp="1"/>
          </p:cNvSpPr>
          <p:nvPr>
            <p:ph sz="half" idx="1"/>
          </p:nvPr>
        </p:nvSpPr>
        <p:spPr/>
        <p:txBody>
          <a:bodyPr/>
          <a:lstStyle/>
          <a:p>
            <a:r>
              <a:rPr lang="en-US" dirty="0"/>
              <a:t>January 1, 2021</a:t>
            </a:r>
          </a:p>
          <a:p>
            <a:r>
              <a:rPr lang="en-US" dirty="0"/>
              <a:t>2 years of electronic notification at no cost (’19 – ’21)</a:t>
            </a:r>
          </a:p>
          <a:p>
            <a:r>
              <a:rPr lang="en-US" dirty="0"/>
              <a:t>March 1, 2020 report to Legislature on effectiveness of transfer  </a:t>
            </a:r>
          </a:p>
          <a:p>
            <a:endParaRPr lang="en-US" dirty="0"/>
          </a:p>
        </p:txBody>
      </p:sp>
      <p:pic>
        <p:nvPicPr>
          <p:cNvPr id="7" name="Content Placeholder 6">
            <a:extLst>
              <a:ext uri="{FF2B5EF4-FFF2-40B4-BE49-F238E27FC236}">
                <a16:creationId xmlns:a16="http://schemas.microsoft.com/office/drawing/2014/main" xmlns="" id="{86E45474-614D-484C-AA59-AB48752D2E36}"/>
              </a:ext>
            </a:extLst>
          </p:cNvPr>
          <p:cNvPicPr>
            <a:picLocks noGrp="1" noChangeAspect="1"/>
          </p:cNvPicPr>
          <p:nvPr>
            <p:ph sz="half" idx="2"/>
          </p:nvPr>
        </p:nvPicPr>
        <p:blipFill>
          <a:blip r:embed="rId2"/>
          <a:stretch>
            <a:fillRect/>
          </a:stretch>
        </p:blipFill>
        <p:spPr>
          <a:xfrm>
            <a:off x="6918235" y="2238993"/>
            <a:ext cx="2682964" cy="2682964"/>
          </a:xfrm>
          <a:prstGeom prst="rect">
            <a:avLst/>
          </a:prstGeom>
        </p:spPr>
      </p:pic>
    </p:spTree>
    <p:extLst>
      <p:ext uri="{BB962C8B-B14F-4D97-AF65-F5344CB8AC3E}">
        <p14:creationId xmlns:p14="http://schemas.microsoft.com/office/powerpoint/2010/main" val="186753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AE5E9-6B2C-44D9-A2F7-D1CB3970E032}"/>
              </a:ext>
            </a:extLst>
          </p:cNvPr>
          <p:cNvSpPr>
            <a:spLocks noGrp="1"/>
          </p:cNvSpPr>
          <p:nvPr>
            <p:ph type="title"/>
          </p:nvPr>
        </p:nvSpPr>
        <p:spPr/>
        <p:txBody>
          <a:bodyPr/>
          <a:lstStyle/>
          <a:p>
            <a:r>
              <a:rPr lang="en-US" dirty="0"/>
              <a:t>Laterals in the R.O.W.</a:t>
            </a:r>
          </a:p>
        </p:txBody>
      </p:sp>
      <p:sp>
        <p:nvSpPr>
          <p:cNvPr id="3" name="Content Placeholder 2">
            <a:extLst>
              <a:ext uri="{FF2B5EF4-FFF2-40B4-BE49-F238E27FC236}">
                <a16:creationId xmlns:a16="http://schemas.microsoft.com/office/drawing/2014/main" xmlns="" id="{D239EB37-4FF8-4BCF-9C03-2BA2643D0B09}"/>
              </a:ext>
            </a:extLst>
          </p:cNvPr>
          <p:cNvSpPr>
            <a:spLocks noGrp="1"/>
          </p:cNvSpPr>
          <p:nvPr>
            <p:ph sz="half" idx="1"/>
          </p:nvPr>
        </p:nvSpPr>
        <p:spPr/>
        <p:txBody>
          <a:bodyPr/>
          <a:lstStyle/>
          <a:p>
            <a:pPr marL="0" indent="0">
              <a:buNone/>
            </a:pPr>
            <a:r>
              <a:rPr lang="en-US" sz="1600" i="1" dirty="0"/>
              <a:t>WYCON CONSTRUCTION COMPANY v. WHEAT RIDGE SANITATION DISTRICT, </a:t>
            </a:r>
            <a:r>
              <a:rPr lang="en-US" sz="1600" dirty="0"/>
              <a:t>870 P.2d 496 (Colo. App. 1993):</a:t>
            </a:r>
          </a:p>
          <a:p>
            <a:r>
              <a:rPr lang="en-US" sz="1600" dirty="0"/>
              <a:t>“We hold that a reasonable interpretation of the statute requires that the District mark the individual service lines within the public thoroughfare. It is difficult to comprehend that the General Assembly could have intended that individual property owners, without any specialized knowledge or equipment, would have to mark the route through the public thoroughfare to where their service lines attach to the main.”</a:t>
            </a:r>
          </a:p>
          <a:p>
            <a:endParaRPr lang="en-US" dirty="0"/>
          </a:p>
        </p:txBody>
      </p:sp>
      <p:sp>
        <p:nvSpPr>
          <p:cNvPr id="4" name="Content Placeholder 3">
            <a:extLst>
              <a:ext uri="{FF2B5EF4-FFF2-40B4-BE49-F238E27FC236}">
                <a16:creationId xmlns:a16="http://schemas.microsoft.com/office/drawing/2014/main" xmlns="" id="{65251898-D761-4E15-966A-A9F1E96F9797}"/>
              </a:ext>
            </a:extLst>
          </p:cNvPr>
          <p:cNvSpPr>
            <a:spLocks noGrp="1"/>
          </p:cNvSpPr>
          <p:nvPr>
            <p:ph sz="half" idx="2"/>
          </p:nvPr>
        </p:nvSpPr>
        <p:spPr/>
        <p:txBody>
          <a:bodyPr/>
          <a:lstStyle/>
          <a:p>
            <a:r>
              <a:rPr lang="en-US" sz="1800" dirty="0"/>
              <a:t>Lateral locates in ROW responsibility of Facility owner</a:t>
            </a:r>
          </a:p>
          <a:p>
            <a:r>
              <a:rPr lang="en-US" sz="1800" dirty="0">
                <a:highlight>
                  <a:srgbClr val="FFFF00"/>
                </a:highlight>
              </a:rPr>
              <a:t>Facility owner not liable for damages or injuries resulting from damage to laterals </a:t>
            </a:r>
          </a:p>
          <a:p>
            <a:r>
              <a:rPr lang="en-US" sz="1800" dirty="0">
                <a:highlight>
                  <a:srgbClr val="FFFF00"/>
                </a:highlight>
              </a:rPr>
              <a:t>Sewer Operators:</a:t>
            </a:r>
          </a:p>
          <a:p>
            <a:pPr lvl="1"/>
            <a:r>
              <a:rPr lang="en-US" sz="1600" dirty="0">
                <a:highlight>
                  <a:srgbClr val="FFFF00"/>
                </a:highlight>
              </a:rPr>
              <a:t>Best available info to include tap measurements &amp; records</a:t>
            </a:r>
          </a:p>
          <a:p>
            <a:pPr lvl="1"/>
            <a:r>
              <a:rPr lang="en-US" sz="1600" dirty="0">
                <a:highlight>
                  <a:srgbClr val="FFFF00"/>
                </a:highlight>
              </a:rPr>
              <a:t>If electronically locatable, sewer operator shall mark; </a:t>
            </a:r>
          </a:p>
          <a:p>
            <a:pPr lvl="1"/>
            <a:r>
              <a:rPr lang="en-US" sz="1600" dirty="0">
                <a:highlight>
                  <a:srgbClr val="FFFF00"/>
                </a:highlight>
              </a:rPr>
              <a:t>If not electronically locatable,  excavator shall find</a:t>
            </a:r>
          </a:p>
        </p:txBody>
      </p:sp>
    </p:spTree>
    <p:extLst>
      <p:ext uri="{BB962C8B-B14F-4D97-AF65-F5344CB8AC3E}">
        <p14:creationId xmlns:p14="http://schemas.microsoft.com/office/powerpoint/2010/main" val="895006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961399-6714-4CEC-AD46-D897BBB85BC9}"/>
              </a:ext>
            </a:extLst>
          </p:cNvPr>
          <p:cNvSpPr>
            <a:spLocks noGrp="1"/>
          </p:cNvSpPr>
          <p:nvPr>
            <p:ph type="title"/>
          </p:nvPr>
        </p:nvSpPr>
        <p:spPr/>
        <p:txBody>
          <a:bodyPr/>
          <a:lstStyle/>
          <a:p>
            <a:r>
              <a:rPr lang="en-US" dirty="0"/>
              <a:t>Response to UNCC</a:t>
            </a:r>
          </a:p>
        </p:txBody>
      </p:sp>
      <p:sp>
        <p:nvSpPr>
          <p:cNvPr id="3" name="Content Placeholder 2">
            <a:extLst>
              <a:ext uri="{FF2B5EF4-FFF2-40B4-BE49-F238E27FC236}">
                <a16:creationId xmlns:a16="http://schemas.microsoft.com/office/drawing/2014/main" xmlns="" id="{DAFB61E4-867D-4891-9E50-97C447D3AA05}"/>
              </a:ext>
            </a:extLst>
          </p:cNvPr>
          <p:cNvSpPr>
            <a:spLocks noGrp="1"/>
          </p:cNvSpPr>
          <p:nvPr>
            <p:ph sz="half" idx="1"/>
          </p:nvPr>
        </p:nvSpPr>
        <p:spPr>
          <a:xfrm>
            <a:off x="609600" y="1600201"/>
            <a:ext cx="6045200" cy="4282547"/>
          </a:xfrm>
        </p:spPr>
        <p:txBody>
          <a:bodyPr/>
          <a:lstStyle/>
          <a:p>
            <a:pPr marL="0" indent="0">
              <a:buNone/>
            </a:pPr>
            <a:r>
              <a:rPr lang="en-US" dirty="0"/>
              <a:t>A facility owner shall provide </a:t>
            </a:r>
            <a:r>
              <a:rPr lang="en-US" u="sng" dirty="0"/>
              <a:t>UNCC</a:t>
            </a:r>
            <a:r>
              <a:rPr lang="en-US" dirty="0"/>
              <a:t>:</a:t>
            </a:r>
          </a:p>
          <a:p>
            <a:r>
              <a:rPr lang="en-US" sz="2400" dirty="0"/>
              <a:t>Size, type, location</a:t>
            </a:r>
            <a:r>
              <a:rPr lang="en-US" sz="2400" dirty="0">
                <a:cs typeface="Arial"/>
              </a:rPr>
              <a:t> of facilities, </a:t>
            </a:r>
            <a:r>
              <a:rPr lang="en-US" sz="2400" b="1" dirty="0">
                <a:cs typeface="Arial"/>
              </a:rPr>
              <a:t>and</a:t>
            </a:r>
          </a:p>
          <a:p>
            <a:r>
              <a:rPr lang="en-US" sz="2400" dirty="0"/>
              <a:t>Digital sketch, hand-drawn sketch, or photograph</a:t>
            </a:r>
            <a:r>
              <a:rPr lang="en-US" sz="2400" dirty="0">
                <a:cs typeface="Arial"/>
              </a:rPr>
              <a:t>, </a:t>
            </a:r>
            <a:r>
              <a:rPr lang="en-US" sz="2400" b="1" dirty="0">
                <a:cs typeface="Arial"/>
              </a:rPr>
              <a:t>or</a:t>
            </a:r>
            <a:r>
              <a:rPr lang="en-US" sz="2400" dirty="0">
                <a:cs typeface="Arial"/>
              </a:rPr>
              <a:t> </a:t>
            </a:r>
          </a:p>
          <a:p>
            <a:pPr lvl="1"/>
            <a:r>
              <a:rPr lang="en-US" sz="2000" dirty="0">
                <a:highlight>
                  <a:srgbClr val="FFFF00"/>
                </a:highlight>
                <a:cs typeface="Arial"/>
              </a:rPr>
              <a:t>Maintained by UNCC for at least 4 years</a:t>
            </a:r>
            <a:endParaRPr lang="en-US" sz="2000" dirty="0">
              <a:highlight>
                <a:srgbClr val="FFFF00"/>
              </a:highlight>
            </a:endParaRPr>
          </a:p>
          <a:p>
            <a:pPr lvl="1"/>
            <a:r>
              <a:rPr lang="en-US" sz="2000" dirty="0">
                <a:highlight>
                  <a:srgbClr val="FFFF00"/>
                </a:highlight>
              </a:rPr>
              <a:t>Exempt from CORA (critical infrastructure) </a:t>
            </a:r>
            <a:endParaRPr lang="en-US" sz="2000" dirty="0">
              <a:highlight>
                <a:srgbClr val="FFFF00"/>
              </a:highlight>
              <a:cs typeface="Arial"/>
            </a:endParaRPr>
          </a:p>
          <a:p>
            <a:r>
              <a:rPr lang="en-US" sz="2400" dirty="0">
                <a:cs typeface="Arial"/>
              </a:rPr>
              <a:t>Positive response that no facilities exist. </a:t>
            </a:r>
          </a:p>
        </p:txBody>
      </p:sp>
      <p:pic>
        <p:nvPicPr>
          <p:cNvPr id="40962" name="Picture 2" descr="Image result for data meme">
            <a:extLst>
              <a:ext uri="{FF2B5EF4-FFF2-40B4-BE49-F238E27FC236}">
                <a16:creationId xmlns:a16="http://schemas.microsoft.com/office/drawing/2014/main" xmlns="" id="{628D3054-ADCB-4AE7-A6C5-D0217B7BB1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1655" y="1942394"/>
            <a:ext cx="4026453" cy="259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11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B9A95C-FF1A-4B50-A1B5-4E40D847394A}"/>
              </a:ext>
            </a:extLst>
          </p:cNvPr>
          <p:cNvSpPr>
            <a:spLocks noGrp="1"/>
          </p:cNvSpPr>
          <p:nvPr>
            <p:ph type="title"/>
          </p:nvPr>
        </p:nvSpPr>
        <p:spPr/>
        <p:txBody>
          <a:bodyPr/>
          <a:lstStyle/>
          <a:p>
            <a:r>
              <a:rPr lang="en-US" dirty="0"/>
              <a:t>New Facilities </a:t>
            </a:r>
          </a:p>
        </p:txBody>
      </p:sp>
      <p:sp>
        <p:nvSpPr>
          <p:cNvPr id="3" name="Content Placeholder 2">
            <a:extLst>
              <a:ext uri="{FF2B5EF4-FFF2-40B4-BE49-F238E27FC236}">
                <a16:creationId xmlns:a16="http://schemas.microsoft.com/office/drawing/2014/main" xmlns="" id="{E48028D0-6C2F-4716-A2F7-BA30C4D611B3}"/>
              </a:ext>
            </a:extLst>
          </p:cNvPr>
          <p:cNvSpPr>
            <a:spLocks noGrp="1"/>
          </p:cNvSpPr>
          <p:nvPr>
            <p:ph sz="half" idx="1"/>
          </p:nvPr>
        </p:nvSpPr>
        <p:spPr>
          <a:xfrm>
            <a:off x="660400" y="1993901"/>
            <a:ext cx="5384800" cy="3116263"/>
          </a:xfrm>
        </p:spPr>
        <p:txBody>
          <a:bodyPr/>
          <a:lstStyle/>
          <a:p>
            <a:pPr marL="0" indent="0">
              <a:buNone/>
            </a:pPr>
            <a:r>
              <a:rPr lang="en-US" u="sng" dirty="0"/>
              <a:t>All</a:t>
            </a:r>
            <a:r>
              <a:rPr lang="en-US" dirty="0"/>
              <a:t> new underground facilities, including laterals up to the structure or building being served, installed after </a:t>
            </a:r>
            <a:r>
              <a:rPr lang="en-US" b="1" dirty="0"/>
              <a:t>August 8, 2018 </a:t>
            </a:r>
            <a:r>
              <a:rPr lang="en-US" u="sng" dirty="0"/>
              <a:t>must</a:t>
            </a:r>
            <a:r>
              <a:rPr lang="en-US" dirty="0"/>
              <a:t> be electronically locatable when installed. </a:t>
            </a:r>
            <a:endParaRPr lang="en-US" u="sng" dirty="0"/>
          </a:p>
        </p:txBody>
      </p:sp>
      <p:pic>
        <p:nvPicPr>
          <p:cNvPr id="41986" name="Picture 2" descr="Image result for that was fast">
            <a:extLst>
              <a:ext uri="{FF2B5EF4-FFF2-40B4-BE49-F238E27FC236}">
                <a16:creationId xmlns:a16="http://schemas.microsoft.com/office/drawing/2014/main" xmlns="" id="{47D5BA64-3CA5-43D9-B734-B90B87495CD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68966"/>
            <a:ext cx="4038600" cy="295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22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A790F2-8453-457D-99DD-A2ED51F173F6}"/>
              </a:ext>
            </a:extLst>
          </p:cNvPr>
          <p:cNvSpPr>
            <a:spLocks noGrp="1"/>
          </p:cNvSpPr>
          <p:nvPr>
            <p:ph type="title"/>
          </p:nvPr>
        </p:nvSpPr>
        <p:spPr/>
        <p:txBody>
          <a:bodyPr/>
          <a:lstStyle/>
          <a:p>
            <a:r>
              <a:rPr lang="en-US" dirty="0"/>
              <a:t>Excavation Requirements</a:t>
            </a:r>
          </a:p>
        </p:txBody>
      </p:sp>
      <p:sp>
        <p:nvSpPr>
          <p:cNvPr id="3" name="Content Placeholder 2">
            <a:extLst>
              <a:ext uri="{FF2B5EF4-FFF2-40B4-BE49-F238E27FC236}">
                <a16:creationId xmlns:a16="http://schemas.microsoft.com/office/drawing/2014/main" xmlns="" id="{95B1A9C3-B6C1-4381-BAE0-E8989E392168}"/>
              </a:ext>
            </a:extLst>
          </p:cNvPr>
          <p:cNvSpPr>
            <a:spLocks noGrp="1"/>
          </p:cNvSpPr>
          <p:nvPr>
            <p:ph sz="half" idx="1"/>
          </p:nvPr>
        </p:nvSpPr>
        <p:spPr/>
        <p:txBody>
          <a:bodyPr/>
          <a:lstStyle/>
          <a:p>
            <a:pPr marL="0" indent="0">
              <a:buNone/>
            </a:pPr>
            <a:r>
              <a:rPr lang="en-US" dirty="0">
                <a:highlight>
                  <a:srgbClr val="FFFF00"/>
                </a:highlight>
              </a:rPr>
              <a:t>Within 18” of a facility:</a:t>
            </a:r>
          </a:p>
          <a:p>
            <a:r>
              <a:rPr lang="en-US" dirty="0">
                <a:highlight>
                  <a:srgbClr val="FFFF00"/>
                </a:highlight>
              </a:rPr>
              <a:t>Nondestructive means of excavation to identify facilities</a:t>
            </a:r>
          </a:p>
          <a:p>
            <a:r>
              <a:rPr lang="en-US" dirty="0">
                <a:highlight>
                  <a:srgbClr val="FFFF00"/>
                </a:highlight>
              </a:rPr>
              <a:t>Must expose and visually observe safe crossing when using trenchless methods </a:t>
            </a:r>
            <a:r>
              <a:rPr lang="en-US" b="1" dirty="0"/>
              <a:t>when requested to do so</a:t>
            </a:r>
            <a:r>
              <a:rPr lang="en-US" dirty="0"/>
              <a:t>.  </a:t>
            </a:r>
            <a:endParaRPr lang="en-US" dirty="0">
              <a:cs typeface="Arial"/>
            </a:endParaRPr>
          </a:p>
        </p:txBody>
      </p:sp>
      <p:pic>
        <p:nvPicPr>
          <p:cNvPr id="10" name="Content Placeholder 9">
            <a:extLst>
              <a:ext uri="{FF2B5EF4-FFF2-40B4-BE49-F238E27FC236}">
                <a16:creationId xmlns:a16="http://schemas.microsoft.com/office/drawing/2014/main" xmlns="" id="{F1204FA6-FBB3-49A2-99C4-6C6981D195C3}"/>
              </a:ext>
            </a:extLst>
          </p:cNvPr>
          <p:cNvPicPr>
            <a:picLocks noGrp="1" noChangeAspect="1"/>
          </p:cNvPicPr>
          <p:nvPr>
            <p:ph sz="half" idx="2"/>
          </p:nvPr>
        </p:nvPicPr>
        <p:blipFill>
          <a:blip r:embed="rId2"/>
          <a:stretch>
            <a:fillRect/>
          </a:stretch>
        </p:blipFill>
        <p:spPr>
          <a:xfrm>
            <a:off x="6254045" y="2184136"/>
            <a:ext cx="3756080" cy="2658798"/>
          </a:xfrm>
          <a:prstGeom prst="rect">
            <a:avLst/>
          </a:prstGeom>
        </p:spPr>
      </p:pic>
    </p:spTree>
    <p:extLst>
      <p:ext uri="{BB962C8B-B14F-4D97-AF65-F5344CB8AC3E}">
        <p14:creationId xmlns:p14="http://schemas.microsoft.com/office/powerpoint/2010/main" val="12955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F5F16-8917-4DD1-9EF2-79BF9D6B7E5A}"/>
              </a:ext>
            </a:extLst>
          </p:cNvPr>
          <p:cNvSpPr>
            <a:spLocks noGrp="1"/>
          </p:cNvSpPr>
          <p:nvPr>
            <p:ph type="title"/>
          </p:nvPr>
        </p:nvSpPr>
        <p:spPr/>
        <p:txBody>
          <a:bodyPr/>
          <a:lstStyle/>
          <a:p>
            <a:r>
              <a:rPr lang="en-US" dirty="0"/>
              <a:t>Excavation Requirements</a:t>
            </a:r>
          </a:p>
        </p:txBody>
      </p:sp>
      <p:sp>
        <p:nvSpPr>
          <p:cNvPr id="3" name="Content Placeholder 2">
            <a:extLst>
              <a:ext uri="{FF2B5EF4-FFF2-40B4-BE49-F238E27FC236}">
                <a16:creationId xmlns:a16="http://schemas.microsoft.com/office/drawing/2014/main" xmlns="" id="{1773A69B-FDAC-499D-A035-5C7081AB7555}"/>
              </a:ext>
            </a:extLst>
          </p:cNvPr>
          <p:cNvSpPr>
            <a:spLocks noGrp="1"/>
          </p:cNvSpPr>
          <p:nvPr>
            <p:ph sz="half" idx="1"/>
          </p:nvPr>
        </p:nvSpPr>
        <p:spPr/>
        <p:txBody>
          <a:bodyPr/>
          <a:lstStyle/>
          <a:p>
            <a:pPr marL="0" indent="0">
              <a:buNone/>
            </a:pPr>
            <a:r>
              <a:rPr lang="en-US" dirty="0"/>
              <a:t>If excavation area cannot be described on the ticket the excavator shall:</a:t>
            </a:r>
          </a:p>
          <a:p>
            <a:r>
              <a:rPr lang="en-US" sz="2400" dirty="0">
                <a:highlight>
                  <a:srgbClr val="FFFF00"/>
                </a:highlight>
              </a:rPr>
              <a:t>White line</a:t>
            </a:r>
            <a:r>
              <a:rPr lang="en-US" sz="2400" dirty="0">
                <a:highlight>
                  <a:srgbClr val="FFFF00"/>
                </a:highlight>
                <a:cs typeface="Arial"/>
              </a:rPr>
              <a:t>, or</a:t>
            </a:r>
          </a:p>
          <a:p>
            <a:r>
              <a:rPr lang="en-US" sz="2400" dirty="0"/>
              <a:t>Provide electronic delineation, or </a:t>
            </a:r>
            <a:endParaRPr lang="en-US" sz="2400" dirty="0">
              <a:cs typeface="Arial"/>
            </a:endParaRPr>
          </a:p>
          <a:p>
            <a:r>
              <a:rPr lang="en-US" sz="2400" dirty="0"/>
              <a:t>Schedule on-site meeting </a:t>
            </a:r>
          </a:p>
        </p:txBody>
      </p:sp>
      <p:pic>
        <p:nvPicPr>
          <p:cNvPr id="5" name="Content Placeholder 4">
            <a:extLst>
              <a:ext uri="{FF2B5EF4-FFF2-40B4-BE49-F238E27FC236}">
                <a16:creationId xmlns:a16="http://schemas.microsoft.com/office/drawing/2014/main" xmlns="" id="{D1913008-AF54-499E-8D1C-5A18CDC3423F}"/>
              </a:ext>
            </a:extLst>
          </p:cNvPr>
          <p:cNvPicPr>
            <a:picLocks noGrp="1" noChangeAspect="1"/>
          </p:cNvPicPr>
          <p:nvPr>
            <p:ph sz="half" idx="2"/>
          </p:nvPr>
        </p:nvPicPr>
        <p:blipFill>
          <a:blip r:embed="rId2"/>
          <a:stretch>
            <a:fillRect/>
          </a:stretch>
        </p:blipFill>
        <p:spPr>
          <a:xfrm>
            <a:off x="6684787" y="2052726"/>
            <a:ext cx="3001081" cy="3001081"/>
          </a:xfrm>
          <a:prstGeom prst="rect">
            <a:avLst/>
          </a:prstGeom>
        </p:spPr>
      </p:pic>
    </p:spTree>
    <p:extLst>
      <p:ext uri="{BB962C8B-B14F-4D97-AF65-F5344CB8AC3E}">
        <p14:creationId xmlns:p14="http://schemas.microsoft.com/office/powerpoint/2010/main" val="131551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75451-D11C-495D-BC3A-AD95CC6A413D}"/>
              </a:ext>
            </a:extLst>
          </p:cNvPr>
          <p:cNvSpPr>
            <a:spLocks noGrp="1"/>
          </p:cNvSpPr>
          <p:nvPr>
            <p:ph type="title"/>
          </p:nvPr>
        </p:nvSpPr>
        <p:spPr/>
        <p:txBody>
          <a:bodyPr/>
          <a:lstStyle/>
          <a:p>
            <a:r>
              <a:rPr lang="en-US" dirty="0"/>
              <a:t>What a Local Damage Prevention Program Looks Like</a:t>
            </a:r>
          </a:p>
        </p:txBody>
      </p:sp>
      <p:pic>
        <p:nvPicPr>
          <p:cNvPr id="6" name="Content Placeholder 5">
            <a:extLst>
              <a:ext uri="{FF2B5EF4-FFF2-40B4-BE49-F238E27FC236}">
                <a16:creationId xmlns:a16="http://schemas.microsoft.com/office/drawing/2014/main" xmlns="" id="{363DF8DF-7832-4880-97CF-5D04AAF6AE92}"/>
              </a:ext>
            </a:extLst>
          </p:cNvPr>
          <p:cNvPicPr>
            <a:picLocks noGrp="1" noChangeAspect="1"/>
          </p:cNvPicPr>
          <p:nvPr>
            <p:ph sz="half" idx="2"/>
          </p:nvPr>
        </p:nvPicPr>
        <p:blipFill>
          <a:blip r:embed="rId2"/>
          <a:stretch>
            <a:fillRect/>
          </a:stretch>
        </p:blipFill>
        <p:spPr>
          <a:xfrm>
            <a:off x="4286955" y="2632178"/>
            <a:ext cx="4038600" cy="1558899"/>
          </a:xfrm>
        </p:spPr>
      </p:pic>
    </p:spTree>
    <p:extLst>
      <p:ext uri="{BB962C8B-B14F-4D97-AF65-F5344CB8AC3E}">
        <p14:creationId xmlns:p14="http://schemas.microsoft.com/office/powerpoint/2010/main" val="158966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5CE53DAD-D023-4508-82F1-6026A0896479}"/>
              </a:ext>
            </a:extLst>
          </p:cNvPr>
          <p:cNvSpPr>
            <a:spLocks noGrp="1"/>
          </p:cNvSpPr>
          <p:nvPr>
            <p:ph type="title"/>
          </p:nvPr>
        </p:nvSpPr>
        <p:spPr/>
        <p:txBody>
          <a:bodyPr/>
          <a:lstStyle/>
          <a:p>
            <a:r>
              <a:rPr lang="en-US" altLang="en-US" dirty="0">
                <a:ea typeface="ＭＳ Ｐゴシック" panose="020B0600070205080204" pitchFamily="34" charset="-128"/>
              </a:rPr>
              <a:t>Can You Dig It?</a:t>
            </a:r>
            <a:br>
              <a:rPr lang="en-US" altLang="en-US" dirty="0">
                <a:ea typeface="ＭＳ Ｐゴシック" panose="020B0600070205080204" pitchFamily="34" charset="-128"/>
              </a:rPr>
            </a:br>
            <a:r>
              <a:rPr lang="en-US" altLang="en-US" sz="2800" dirty="0">
                <a:ea typeface="ＭＳ Ｐゴシック" panose="020B0600070205080204" pitchFamily="34" charset="-128"/>
              </a:rPr>
              <a:t>The Changing Landscape of 811 in Colorado</a:t>
            </a:r>
            <a:endParaRPr lang="en-US" altLang="en-US" dirty="0">
              <a:ea typeface="ＭＳ Ｐゴシック" panose="020B0600070205080204" pitchFamily="34" charset="-128"/>
            </a:endParaRPr>
          </a:p>
        </p:txBody>
      </p:sp>
      <p:sp>
        <p:nvSpPr>
          <p:cNvPr id="14339" name="Content Placeholder 2">
            <a:extLst>
              <a:ext uri="{FF2B5EF4-FFF2-40B4-BE49-F238E27FC236}">
                <a16:creationId xmlns:a16="http://schemas.microsoft.com/office/drawing/2014/main" xmlns="" id="{900659CE-C669-4A4C-9568-546EDDFE204A}"/>
              </a:ext>
            </a:extLst>
          </p:cNvPr>
          <p:cNvSpPr>
            <a:spLocks noGrp="1"/>
          </p:cNvSpPr>
          <p:nvPr>
            <p:ph idx="1"/>
          </p:nvPr>
        </p:nvSpPr>
        <p:spPr>
          <a:xfrm>
            <a:off x="1981200" y="1600201"/>
            <a:ext cx="8229600" cy="4292600"/>
          </a:xfrm>
        </p:spPr>
        <p:txBody>
          <a:bodyPr/>
          <a:lstStyle/>
          <a:p>
            <a:pPr marL="0" indent="0" algn="ctr">
              <a:buNone/>
            </a:pPr>
            <a:r>
              <a:rPr lang="en-US" altLang="en-US" sz="2800" dirty="0">
                <a:ea typeface="ＭＳ Ｐゴシック" panose="020B0600070205080204" pitchFamily="34" charset="-128"/>
              </a:rPr>
              <a:t>Presented by:</a:t>
            </a:r>
          </a:p>
          <a:p>
            <a:r>
              <a:rPr lang="en-US" altLang="en-US" sz="2400" dirty="0">
                <a:ea typeface="ＭＳ Ｐゴシック" panose="020B0600070205080204" pitchFamily="34" charset="-128"/>
              </a:rPr>
              <a:t>Shelly Dornick, Damage Prevention Coordinator, Colorado Springs Utilities</a:t>
            </a:r>
          </a:p>
          <a:p>
            <a:r>
              <a:rPr lang="en-US" altLang="en-US" sz="2400" dirty="0">
                <a:ea typeface="ＭＳ Ｐゴシック" panose="020B0600070205080204" pitchFamily="34" charset="-128"/>
              </a:rPr>
              <a:t>Daniel Hodges, Executive Director, Colorado Association of Municipal Utilities  </a:t>
            </a:r>
          </a:p>
          <a:p>
            <a:r>
              <a:rPr lang="en-US" altLang="en-US" sz="2400" dirty="0">
                <a:ea typeface="ＭＳ Ｐゴシック" panose="020B0600070205080204" pitchFamily="34" charset="-128"/>
              </a:rPr>
              <a:t>Craig Johnson, Deputy General Counsel,  Platte River Power Authority </a:t>
            </a:r>
          </a:p>
        </p:txBody>
      </p:sp>
    </p:spTree>
    <p:extLst>
      <p:ext uri="{BB962C8B-B14F-4D97-AF65-F5344CB8AC3E}">
        <p14:creationId xmlns:p14="http://schemas.microsoft.com/office/powerpoint/2010/main" val="191675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1CBFD0D-0FDC-4B1B-8570-88C766D5459D}"/>
              </a:ext>
            </a:extLst>
          </p:cNvPr>
          <p:cNvSpPr>
            <a:spLocks noGrp="1"/>
          </p:cNvSpPr>
          <p:nvPr>
            <p:ph type="title"/>
          </p:nvPr>
        </p:nvSpPr>
        <p:spPr/>
        <p:txBody>
          <a:bodyPr/>
          <a:lstStyle/>
          <a:p>
            <a:r>
              <a:rPr lang="en-US" dirty="0"/>
              <a:t>Questions?</a:t>
            </a:r>
            <a:br>
              <a:rPr lang="en-US" dirty="0"/>
            </a:br>
            <a:r>
              <a:rPr lang="en-US" sz="3200" dirty="0"/>
              <a:t>(or comments in the form of questions)</a:t>
            </a:r>
          </a:p>
        </p:txBody>
      </p:sp>
      <p:pic>
        <p:nvPicPr>
          <p:cNvPr id="8" name="Content Placeholder 7">
            <a:extLst>
              <a:ext uri="{FF2B5EF4-FFF2-40B4-BE49-F238E27FC236}">
                <a16:creationId xmlns:a16="http://schemas.microsoft.com/office/drawing/2014/main" xmlns="" id="{2B23AD3F-6F4B-4241-B142-93C801C9164E}"/>
              </a:ext>
            </a:extLst>
          </p:cNvPr>
          <p:cNvPicPr>
            <a:picLocks noGrp="1" noChangeAspect="1"/>
          </p:cNvPicPr>
          <p:nvPr>
            <p:ph idx="1"/>
          </p:nvPr>
        </p:nvPicPr>
        <p:blipFill>
          <a:blip r:embed="rId2"/>
          <a:stretch>
            <a:fillRect/>
          </a:stretch>
        </p:blipFill>
        <p:spPr>
          <a:xfrm>
            <a:off x="3562893" y="2271782"/>
            <a:ext cx="5066215" cy="2731245"/>
          </a:xfrm>
          <a:prstGeom prst="rect">
            <a:avLst/>
          </a:prstGeom>
        </p:spPr>
      </p:pic>
    </p:spTree>
    <p:extLst>
      <p:ext uri="{BB962C8B-B14F-4D97-AF65-F5344CB8AC3E}">
        <p14:creationId xmlns:p14="http://schemas.microsoft.com/office/powerpoint/2010/main" val="137122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C0E16339-0C65-446C-BAE9-B3CBD9D6C4C0}"/>
              </a:ext>
            </a:extLst>
          </p:cNvPr>
          <p:cNvSpPr>
            <a:spLocks noGrp="1"/>
          </p:cNvSpPr>
          <p:nvPr>
            <p:ph type="title"/>
          </p:nvPr>
        </p:nvSpPr>
        <p:spPr/>
        <p:txBody>
          <a:bodyPr/>
          <a:lstStyle/>
          <a:p>
            <a:r>
              <a:rPr lang="en-US" dirty="0"/>
              <a:t>Overview</a:t>
            </a:r>
          </a:p>
        </p:txBody>
      </p:sp>
      <p:sp>
        <p:nvSpPr>
          <p:cNvPr id="10" name="Content Placeholder 9">
            <a:extLst>
              <a:ext uri="{FF2B5EF4-FFF2-40B4-BE49-F238E27FC236}">
                <a16:creationId xmlns:a16="http://schemas.microsoft.com/office/drawing/2014/main" xmlns="" id="{4AD95C02-5C07-4655-91DC-C24F402CBDD0}"/>
              </a:ext>
            </a:extLst>
          </p:cNvPr>
          <p:cNvSpPr>
            <a:spLocks noGrp="1"/>
          </p:cNvSpPr>
          <p:nvPr>
            <p:ph sz="half" idx="1"/>
          </p:nvPr>
        </p:nvSpPr>
        <p:spPr/>
        <p:txBody>
          <a:bodyPr/>
          <a:lstStyle/>
          <a:p>
            <a:r>
              <a:rPr lang="en-US" dirty="0"/>
              <a:t>Who we are</a:t>
            </a:r>
          </a:p>
          <a:p>
            <a:r>
              <a:rPr lang="en-US" dirty="0"/>
              <a:t>Why the change</a:t>
            </a:r>
          </a:p>
          <a:p>
            <a:r>
              <a:rPr lang="en-US" dirty="0"/>
              <a:t>What changed </a:t>
            </a:r>
          </a:p>
          <a:p>
            <a:r>
              <a:rPr lang="en-US" dirty="0"/>
              <a:t>What a damage prevention program looks like</a:t>
            </a:r>
          </a:p>
        </p:txBody>
      </p:sp>
      <p:pic>
        <p:nvPicPr>
          <p:cNvPr id="12" name="Picture 2" descr="Image result for can you dig it meme">
            <a:extLst>
              <a:ext uri="{FF2B5EF4-FFF2-40B4-BE49-F238E27FC236}">
                <a16:creationId xmlns:a16="http://schemas.microsoft.com/office/drawing/2014/main" xmlns="" id="{F85F26BE-9E7B-4686-A049-77C15666C6F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181205"/>
            <a:ext cx="4038600" cy="2257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06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EFD6D-2D2C-4104-9E0A-153CFB513AD3}"/>
              </a:ext>
            </a:extLst>
          </p:cNvPr>
          <p:cNvSpPr>
            <a:spLocks noGrp="1"/>
          </p:cNvSpPr>
          <p:nvPr>
            <p:ph type="title"/>
          </p:nvPr>
        </p:nvSpPr>
        <p:spPr/>
        <p:txBody>
          <a:bodyPr/>
          <a:lstStyle/>
          <a:p>
            <a:r>
              <a:rPr lang="en-US" dirty="0"/>
              <a:t>Disclaimer </a:t>
            </a:r>
          </a:p>
        </p:txBody>
      </p:sp>
      <p:sp>
        <p:nvSpPr>
          <p:cNvPr id="3" name="Content Placeholder 2">
            <a:extLst>
              <a:ext uri="{FF2B5EF4-FFF2-40B4-BE49-F238E27FC236}">
                <a16:creationId xmlns:a16="http://schemas.microsoft.com/office/drawing/2014/main" xmlns="" id="{6BCC2967-CD10-4E2A-A733-821585859052}"/>
              </a:ext>
            </a:extLst>
          </p:cNvPr>
          <p:cNvSpPr>
            <a:spLocks noGrp="1"/>
          </p:cNvSpPr>
          <p:nvPr>
            <p:ph idx="1"/>
          </p:nvPr>
        </p:nvSpPr>
        <p:spPr/>
        <p:txBody>
          <a:bodyPr/>
          <a:lstStyle/>
          <a:p>
            <a:pPr>
              <a:buFont typeface="Wingdings" panose="05000000000000000000" pitchFamily="2" charset="2"/>
              <a:buChar char="v"/>
            </a:pPr>
            <a:r>
              <a:rPr lang="en-US" dirty="0"/>
              <a:t>This presentation is for informational purposes only and is not for the purpose of providing legal advice. </a:t>
            </a:r>
            <a:endParaRPr lang="en-US" sz="2400" dirty="0"/>
          </a:p>
          <a:p>
            <a:pPr>
              <a:buFont typeface="Wingdings" panose="05000000000000000000" pitchFamily="2" charset="2"/>
              <a:buChar char="v"/>
            </a:pPr>
            <a:r>
              <a:rPr lang="en-US" sz="2400" dirty="0"/>
              <a:t>Side effects may include: headache, blurred vision, dry mouth, nausea, lower back pain, weight gain, receding hairline, inability to pay attention, redundancy, redundancy, and fits of rage. If you experience any one of these symptoms, please stop listening to the presentation and consult your doctor.  </a:t>
            </a:r>
          </a:p>
        </p:txBody>
      </p:sp>
    </p:spTree>
    <p:extLst>
      <p:ext uri="{BB962C8B-B14F-4D97-AF65-F5344CB8AC3E}">
        <p14:creationId xmlns:p14="http://schemas.microsoft.com/office/powerpoint/2010/main" val="173568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72B88-A069-4173-A199-036988FBE841}"/>
              </a:ext>
            </a:extLst>
          </p:cNvPr>
          <p:cNvSpPr>
            <a:spLocks noGrp="1"/>
          </p:cNvSpPr>
          <p:nvPr>
            <p:ph type="title"/>
          </p:nvPr>
        </p:nvSpPr>
        <p:spPr/>
        <p:txBody>
          <a:bodyPr/>
          <a:lstStyle/>
          <a:p>
            <a:r>
              <a:rPr lang="en-US" dirty="0"/>
              <a:t>Who We Are</a:t>
            </a:r>
          </a:p>
        </p:txBody>
      </p:sp>
      <p:sp>
        <p:nvSpPr>
          <p:cNvPr id="3" name="Content Placeholder 2">
            <a:extLst>
              <a:ext uri="{FF2B5EF4-FFF2-40B4-BE49-F238E27FC236}">
                <a16:creationId xmlns:a16="http://schemas.microsoft.com/office/drawing/2014/main" xmlns="" id="{DC58B6B0-2C65-4380-95BE-B753BDBDF0A5}"/>
              </a:ext>
            </a:extLst>
          </p:cNvPr>
          <p:cNvSpPr>
            <a:spLocks noGrp="1"/>
          </p:cNvSpPr>
          <p:nvPr>
            <p:ph sz="half" idx="1"/>
          </p:nvPr>
        </p:nvSpPr>
        <p:spPr>
          <a:xfrm>
            <a:off x="1749153" y="1671638"/>
            <a:ext cx="4038600" cy="3569658"/>
          </a:xfrm>
        </p:spPr>
        <p:txBody>
          <a:bodyPr/>
          <a:lstStyle/>
          <a:p>
            <a:r>
              <a:rPr lang="en-US" sz="2000" dirty="0"/>
              <a:t>29 Distribution Systems</a:t>
            </a:r>
          </a:p>
          <a:p>
            <a:r>
              <a:rPr lang="en-US" sz="2000" dirty="0"/>
              <a:t>3 Joint Action Agencies</a:t>
            </a:r>
          </a:p>
          <a:p>
            <a:pPr lvl="1"/>
            <a:r>
              <a:rPr lang="en-US" sz="1600" dirty="0"/>
              <a:t>ARPA</a:t>
            </a:r>
          </a:p>
          <a:p>
            <a:pPr lvl="1"/>
            <a:r>
              <a:rPr lang="en-US" sz="1600" dirty="0"/>
              <a:t>MEAN</a:t>
            </a:r>
          </a:p>
          <a:p>
            <a:pPr lvl="1"/>
            <a:r>
              <a:rPr lang="en-US" sz="1600" dirty="0"/>
              <a:t>PRPA</a:t>
            </a:r>
          </a:p>
          <a:p>
            <a:r>
              <a:rPr lang="en-US" sz="2000" dirty="0"/>
              <a:t>1 Vertically Integrated </a:t>
            </a:r>
          </a:p>
          <a:p>
            <a:r>
              <a:rPr lang="en-US" sz="2000" dirty="0"/>
              <a:t>1 Statewide Trade Association</a:t>
            </a:r>
          </a:p>
          <a:p>
            <a:endParaRPr lang="en-US" dirty="0"/>
          </a:p>
        </p:txBody>
      </p:sp>
      <p:pic>
        <p:nvPicPr>
          <p:cNvPr id="5" name="Content Placeholder 7">
            <a:extLst>
              <a:ext uri="{FF2B5EF4-FFF2-40B4-BE49-F238E27FC236}">
                <a16:creationId xmlns:a16="http://schemas.microsoft.com/office/drawing/2014/main" xmlns="" id="{6229C966-DC74-4777-A2E4-DD73CE7C050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87752" y="1881370"/>
            <a:ext cx="4557882" cy="3255630"/>
          </a:xfrm>
        </p:spPr>
      </p:pic>
      <p:sp>
        <p:nvSpPr>
          <p:cNvPr id="6" name="Rectangle 5">
            <a:extLst>
              <a:ext uri="{FF2B5EF4-FFF2-40B4-BE49-F238E27FC236}">
                <a16:creationId xmlns:a16="http://schemas.microsoft.com/office/drawing/2014/main" xmlns="" id="{CBDD23BE-091A-4B5C-8714-F0463ACE6A8B}"/>
              </a:ext>
            </a:extLst>
          </p:cNvPr>
          <p:cNvSpPr/>
          <p:nvPr/>
        </p:nvSpPr>
        <p:spPr>
          <a:xfrm>
            <a:off x="6113275" y="1417639"/>
            <a:ext cx="3906839" cy="461665"/>
          </a:xfrm>
          <a:prstGeom prst="rect">
            <a:avLst/>
          </a:prstGeom>
        </p:spPr>
        <p:txBody>
          <a:bodyPr wrap="none">
            <a:spAutoFit/>
          </a:bodyPr>
          <a:lstStyle/>
          <a:p>
            <a:pPr defTabSz="457200" fontAlgn="base">
              <a:spcBef>
                <a:spcPct val="0"/>
              </a:spcBef>
              <a:spcAft>
                <a:spcPct val="0"/>
              </a:spcAft>
            </a:pPr>
            <a:r>
              <a:rPr lang="en-US" sz="2400" b="1" dirty="0">
                <a:solidFill>
                  <a:prstClr val="black"/>
                </a:solidFill>
                <a:latin typeface="Arial" panose="020B0604020202020204" pitchFamily="34" charset="0"/>
                <a:ea typeface="ＭＳ Ｐゴシック" panose="020B0600070205080204" pitchFamily="34" charset="-128"/>
              </a:rPr>
              <a:t>Public Power in Colorado</a:t>
            </a:r>
          </a:p>
        </p:txBody>
      </p:sp>
      <p:pic>
        <p:nvPicPr>
          <p:cNvPr id="7" name="Picture 6">
            <a:extLst>
              <a:ext uri="{FF2B5EF4-FFF2-40B4-BE49-F238E27FC236}">
                <a16:creationId xmlns:a16="http://schemas.microsoft.com/office/drawing/2014/main" xmlns="" id="{585A211A-EA8E-4EB8-9BEC-47829D93C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2078" y="4653636"/>
            <a:ext cx="1903166" cy="966728"/>
          </a:xfrm>
          <a:prstGeom prst="rect">
            <a:avLst/>
          </a:prstGeom>
        </p:spPr>
      </p:pic>
    </p:spTree>
    <p:extLst>
      <p:ext uri="{BB962C8B-B14F-4D97-AF65-F5344CB8AC3E}">
        <p14:creationId xmlns:p14="http://schemas.microsoft.com/office/powerpoint/2010/main" val="187428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C7D931-72CA-4090-AF82-92F98CA69337}"/>
              </a:ext>
            </a:extLst>
          </p:cNvPr>
          <p:cNvSpPr>
            <a:spLocks noGrp="1"/>
          </p:cNvSpPr>
          <p:nvPr>
            <p:ph type="title"/>
          </p:nvPr>
        </p:nvSpPr>
        <p:spPr/>
        <p:txBody>
          <a:bodyPr/>
          <a:lstStyle/>
          <a:p>
            <a:r>
              <a:rPr lang="en-US" dirty="0"/>
              <a:t>Why the changes?</a:t>
            </a:r>
          </a:p>
        </p:txBody>
      </p:sp>
      <p:sp>
        <p:nvSpPr>
          <p:cNvPr id="3" name="Content Placeholder 2">
            <a:extLst>
              <a:ext uri="{FF2B5EF4-FFF2-40B4-BE49-F238E27FC236}">
                <a16:creationId xmlns:a16="http://schemas.microsoft.com/office/drawing/2014/main" xmlns="" id="{774B1B2C-38E3-4868-9582-52E7AEE5955B}"/>
              </a:ext>
            </a:extLst>
          </p:cNvPr>
          <p:cNvSpPr>
            <a:spLocks noGrp="1"/>
          </p:cNvSpPr>
          <p:nvPr>
            <p:ph sz="half" idx="1"/>
          </p:nvPr>
        </p:nvSpPr>
        <p:spPr>
          <a:xfrm>
            <a:off x="1981200" y="1893095"/>
            <a:ext cx="4114800" cy="3931972"/>
          </a:xfrm>
        </p:spPr>
        <p:txBody>
          <a:bodyPr/>
          <a:lstStyle/>
          <a:p>
            <a:r>
              <a:rPr lang="en-US" sz="2000" dirty="0"/>
              <a:t>SB17-290 (design locate requests)</a:t>
            </a:r>
          </a:p>
          <a:p>
            <a:r>
              <a:rPr lang="en-US" sz="2000" dirty="0"/>
              <a:t>2015 PHMSA “Inadequate” Determination </a:t>
            </a:r>
          </a:p>
          <a:p>
            <a:pPr lvl="1"/>
            <a:r>
              <a:rPr lang="en-US" sz="2000" dirty="0"/>
              <a:t>$200 k day /$ 2 m occurrence</a:t>
            </a:r>
          </a:p>
          <a:p>
            <a:r>
              <a:rPr lang="en-US" sz="2000" dirty="0"/>
              <a:t>UNCC tenacity (10+ years) at achieving true “one call” </a:t>
            </a:r>
          </a:p>
          <a:p>
            <a:endParaRPr lang="en-US" dirty="0"/>
          </a:p>
        </p:txBody>
      </p:sp>
      <p:pic>
        <p:nvPicPr>
          <p:cNvPr id="5" name="Content Placeholder 4">
            <a:extLst>
              <a:ext uri="{FF2B5EF4-FFF2-40B4-BE49-F238E27FC236}">
                <a16:creationId xmlns:a16="http://schemas.microsoft.com/office/drawing/2014/main" xmlns="" id="{265E9A04-B41C-4C46-AF6A-5F939D124C72}"/>
              </a:ext>
            </a:extLst>
          </p:cNvPr>
          <p:cNvPicPr>
            <a:picLocks noGrp="1" noChangeAspect="1"/>
          </p:cNvPicPr>
          <p:nvPr>
            <p:ph sz="half" idx="2"/>
          </p:nvPr>
        </p:nvPicPr>
        <p:blipFill>
          <a:blip r:embed="rId3"/>
          <a:stretch>
            <a:fillRect/>
          </a:stretch>
        </p:blipFill>
        <p:spPr>
          <a:xfrm>
            <a:off x="6096000" y="1893095"/>
            <a:ext cx="4038600" cy="3028950"/>
          </a:xfrm>
          <a:prstGeom prst="rect">
            <a:avLst/>
          </a:prstGeom>
        </p:spPr>
      </p:pic>
    </p:spTree>
    <p:extLst>
      <p:ext uri="{BB962C8B-B14F-4D97-AF65-F5344CB8AC3E}">
        <p14:creationId xmlns:p14="http://schemas.microsoft.com/office/powerpoint/2010/main" val="9140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9936-99AB-4553-B8B4-D8B175806B73}"/>
              </a:ext>
            </a:extLst>
          </p:cNvPr>
          <p:cNvSpPr>
            <a:spLocks noGrp="1"/>
          </p:cNvSpPr>
          <p:nvPr>
            <p:ph type="title"/>
          </p:nvPr>
        </p:nvSpPr>
        <p:spPr/>
        <p:txBody>
          <a:bodyPr/>
          <a:lstStyle/>
          <a:p>
            <a:r>
              <a:rPr lang="en-US" dirty="0"/>
              <a:t>What Changed?</a:t>
            </a:r>
            <a:br>
              <a:rPr lang="en-US" dirty="0"/>
            </a:br>
            <a:r>
              <a:rPr lang="en-US" sz="3200" dirty="0"/>
              <a:t>Politically</a:t>
            </a:r>
            <a:endParaRPr lang="en-US" dirty="0"/>
          </a:p>
        </p:txBody>
      </p:sp>
      <p:sp>
        <p:nvSpPr>
          <p:cNvPr id="3" name="Content Placeholder 2">
            <a:extLst>
              <a:ext uri="{FF2B5EF4-FFF2-40B4-BE49-F238E27FC236}">
                <a16:creationId xmlns:a16="http://schemas.microsoft.com/office/drawing/2014/main" xmlns="" id="{DE6DD484-F975-441C-AFFA-C7D27381AFE7}"/>
              </a:ext>
            </a:extLst>
          </p:cNvPr>
          <p:cNvSpPr>
            <a:spLocks noGrp="1"/>
          </p:cNvSpPr>
          <p:nvPr>
            <p:ph sz="half" idx="1"/>
          </p:nvPr>
        </p:nvSpPr>
        <p:spPr>
          <a:xfrm>
            <a:off x="1981200" y="1843881"/>
            <a:ext cx="4038600" cy="4082786"/>
          </a:xfrm>
        </p:spPr>
        <p:txBody>
          <a:bodyPr/>
          <a:lstStyle/>
          <a:p>
            <a:r>
              <a:rPr lang="en-US" dirty="0"/>
              <a:t>Firestone </a:t>
            </a:r>
          </a:p>
          <a:p>
            <a:r>
              <a:rPr lang="en-US" dirty="0"/>
              <a:t>Shift in Associations’ positions</a:t>
            </a:r>
          </a:p>
          <a:p>
            <a:r>
              <a:rPr lang="en-US" dirty="0"/>
              <a:t>Willingness to cut deals</a:t>
            </a:r>
          </a:p>
          <a:p>
            <a:r>
              <a:rPr lang="en-US" dirty="0"/>
              <a:t>Strong (&amp; committed) bipartisan sponsors </a:t>
            </a:r>
          </a:p>
        </p:txBody>
      </p:sp>
      <p:pic>
        <p:nvPicPr>
          <p:cNvPr id="26626" name="Picture 2" descr="Image result for what changed meme">
            <a:extLst>
              <a:ext uri="{FF2B5EF4-FFF2-40B4-BE49-F238E27FC236}">
                <a16:creationId xmlns:a16="http://schemas.microsoft.com/office/drawing/2014/main" xmlns="" id="{25F39D22-7AEF-4675-8610-6940665B6D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2512" y="2103527"/>
            <a:ext cx="3190963" cy="319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08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9936-99AB-4553-B8B4-D8B175806B73}"/>
              </a:ext>
            </a:extLst>
          </p:cNvPr>
          <p:cNvSpPr>
            <a:spLocks noGrp="1"/>
          </p:cNvSpPr>
          <p:nvPr>
            <p:ph type="title"/>
          </p:nvPr>
        </p:nvSpPr>
        <p:spPr/>
        <p:txBody>
          <a:bodyPr/>
          <a:lstStyle/>
          <a:p>
            <a:r>
              <a:rPr lang="en-US" dirty="0"/>
              <a:t>What Changed?</a:t>
            </a:r>
            <a:br>
              <a:rPr lang="en-US" dirty="0"/>
            </a:br>
            <a:r>
              <a:rPr lang="en-US" sz="3200" dirty="0"/>
              <a:t>In the Statute </a:t>
            </a:r>
            <a:endParaRPr lang="en-US" dirty="0"/>
          </a:p>
        </p:txBody>
      </p:sp>
      <p:sp>
        <p:nvSpPr>
          <p:cNvPr id="3" name="Content Placeholder 2">
            <a:extLst>
              <a:ext uri="{FF2B5EF4-FFF2-40B4-BE49-F238E27FC236}">
                <a16:creationId xmlns:a16="http://schemas.microsoft.com/office/drawing/2014/main" xmlns="" id="{DE6DD484-F975-441C-AFFA-C7D27381AFE7}"/>
              </a:ext>
            </a:extLst>
          </p:cNvPr>
          <p:cNvSpPr>
            <a:spLocks noGrp="1"/>
          </p:cNvSpPr>
          <p:nvPr>
            <p:ph sz="half" idx="1"/>
          </p:nvPr>
        </p:nvSpPr>
        <p:spPr>
          <a:xfrm>
            <a:off x="1981200" y="1715912"/>
            <a:ext cx="4038600" cy="4210755"/>
          </a:xfrm>
        </p:spPr>
        <p:txBody>
          <a:bodyPr/>
          <a:lstStyle/>
          <a:p>
            <a:pPr marL="0" indent="0">
              <a:buNone/>
            </a:pPr>
            <a:r>
              <a:rPr lang="en-US" sz="1600" dirty="0"/>
              <a:t>Everyone:</a:t>
            </a:r>
          </a:p>
          <a:p>
            <a:r>
              <a:rPr lang="en-US" sz="1600" dirty="0"/>
              <a:t>Statewide enforcement</a:t>
            </a:r>
          </a:p>
          <a:p>
            <a:r>
              <a:rPr lang="en-US" sz="1600" dirty="0"/>
              <a:t>Design locates </a:t>
            </a:r>
          </a:p>
          <a:p>
            <a:r>
              <a:rPr lang="en-US" sz="1600" dirty="0"/>
              <a:t>Elimination of Tiers</a:t>
            </a:r>
          </a:p>
          <a:p>
            <a:pPr marL="0" indent="0">
              <a:buNone/>
            </a:pPr>
            <a:r>
              <a:rPr lang="en-US" sz="1600" dirty="0"/>
              <a:t>Facility Owners:</a:t>
            </a:r>
          </a:p>
          <a:p>
            <a:r>
              <a:rPr lang="en-US" sz="1600" dirty="0"/>
              <a:t>Laterals in the ROW</a:t>
            </a:r>
          </a:p>
          <a:p>
            <a:r>
              <a:rPr lang="en-US" sz="1600" dirty="0"/>
              <a:t>Data to UNCC </a:t>
            </a:r>
          </a:p>
          <a:p>
            <a:r>
              <a:rPr lang="en-US" sz="1600" dirty="0"/>
              <a:t>New Facilities </a:t>
            </a:r>
          </a:p>
          <a:p>
            <a:pPr marL="0" indent="0">
              <a:buNone/>
            </a:pPr>
            <a:r>
              <a:rPr lang="en-US" sz="1600" dirty="0"/>
              <a:t>Excavators </a:t>
            </a:r>
          </a:p>
          <a:p>
            <a:r>
              <a:rPr lang="en-US" sz="1600" dirty="0"/>
              <a:t>Reasonable care expanded </a:t>
            </a:r>
          </a:p>
          <a:p>
            <a:pPr marL="0" indent="0">
              <a:buNone/>
            </a:pPr>
            <a:endParaRPr lang="en-US" dirty="0"/>
          </a:p>
        </p:txBody>
      </p:sp>
      <p:pic>
        <p:nvPicPr>
          <p:cNvPr id="38916" name="Picture 4" descr="Related image">
            <a:extLst>
              <a:ext uri="{FF2B5EF4-FFF2-40B4-BE49-F238E27FC236}">
                <a16:creationId xmlns:a16="http://schemas.microsoft.com/office/drawing/2014/main" xmlns="" id="{B1EFF20C-0108-486B-8FEF-D41EE7D9222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015523"/>
            <a:ext cx="4038600" cy="369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3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E32DA09-C949-40AB-AED5-4800D67A92EF}"/>
              </a:ext>
            </a:extLst>
          </p:cNvPr>
          <p:cNvSpPr>
            <a:spLocks noGrp="1"/>
          </p:cNvSpPr>
          <p:nvPr>
            <p:ph type="title"/>
          </p:nvPr>
        </p:nvSpPr>
        <p:spPr/>
        <p:txBody>
          <a:bodyPr/>
          <a:lstStyle/>
          <a:p>
            <a:r>
              <a:rPr lang="en-US" dirty="0"/>
              <a:t>Statewide Enforcement</a:t>
            </a:r>
          </a:p>
        </p:txBody>
      </p:sp>
      <p:sp>
        <p:nvSpPr>
          <p:cNvPr id="6" name="Content Placeholder 5">
            <a:extLst>
              <a:ext uri="{FF2B5EF4-FFF2-40B4-BE49-F238E27FC236}">
                <a16:creationId xmlns:a16="http://schemas.microsoft.com/office/drawing/2014/main" xmlns="" id="{4A0FF5F7-CF44-4025-8485-DA4198BB5B5D}"/>
              </a:ext>
            </a:extLst>
          </p:cNvPr>
          <p:cNvSpPr>
            <a:spLocks noGrp="1"/>
          </p:cNvSpPr>
          <p:nvPr>
            <p:ph idx="1"/>
          </p:nvPr>
        </p:nvSpPr>
        <p:spPr>
          <a:xfrm>
            <a:off x="1981200" y="1600201"/>
            <a:ext cx="8229600" cy="4247444"/>
          </a:xfrm>
        </p:spPr>
        <p:txBody>
          <a:bodyPr/>
          <a:lstStyle/>
          <a:p>
            <a:pPr marL="0" indent="0">
              <a:buNone/>
            </a:pPr>
            <a:r>
              <a:rPr lang="en-US" sz="2400" dirty="0"/>
              <a:t>CAMU Concerns:</a:t>
            </a:r>
          </a:p>
          <a:p>
            <a:pPr marL="0" indent="0">
              <a:buNone/>
            </a:pPr>
            <a:endParaRPr lang="en-US" sz="1000" dirty="0"/>
          </a:p>
          <a:p>
            <a:r>
              <a:rPr lang="en-US" sz="1800" b="1" dirty="0"/>
              <a:t>Article V, Sec. 35 of the Colorado Constitution </a:t>
            </a:r>
            <a:r>
              <a:rPr lang="en-US" sz="1800" dirty="0"/>
              <a:t>provides that “the general assembly shall not delegate to any special commission, private corporation or association, any power to make, supervise or interfere with any municipal improvement, money, property or effects, whether held in trust or otherwise, or to levy taxes or perform any municipal function whatever.”</a:t>
            </a:r>
          </a:p>
          <a:p>
            <a:r>
              <a:rPr lang="en-US" sz="1800" b="1" dirty="0"/>
              <a:t>Article XX </a:t>
            </a:r>
            <a:r>
              <a:rPr lang="en-US" sz="1800" dirty="0"/>
              <a:t>grants home rule municipalities the power “within or without its territorial limits, to construct, condemn and purchase, purchase, acquire, lease, add to, maintain, conduct, and operate water works, light plants, power plants, transportation systems, heating plants, and any other public utilities or works or ways local in use and extent”</a:t>
            </a:r>
          </a:p>
          <a:p>
            <a:pPr marL="0" indent="0">
              <a:buNone/>
            </a:pPr>
            <a:endParaRPr lang="en-US" dirty="0"/>
          </a:p>
        </p:txBody>
      </p:sp>
    </p:spTree>
    <p:extLst>
      <p:ext uri="{BB962C8B-B14F-4D97-AF65-F5344CB8AC3E}">
        <p14:creationId xmlns:p14="http://schemas.microsoft.com/office/powerpoint/2010/main" val="114546403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11053"/>
      </a:dk2>
      <a:lt2>
        <a:srgbClr val="EEECE1"/>
      </a:lt2>
      <a:accent1>
        <a:srgbClr val="460B1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933</Words>
  <Application>Microsoft Office PowerPoint</Application>
  <PresentationFormat>Custom</PresentationFormat>
  <Paragraphs>124</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PowerPoint Presentation</vt:lpstr>
      <vt:lpstr>Can You Dig It? The Changing Landscape of 811 in Colorado</vt:lpstr>
      <vt:lpstr>Overview</vt:lpstr>
      <vt:lpstr>Disclaimer </vt:lpstr>
      <vt:lpstr>Who We Are</vt:lpstr>
      <vt:lpstr>Why the changes?</vt:lpstr>
      <vt:lpstr>What Changed? Politically</vt:lpstr>
      <vt:lpstr>What Changed? In the Statute </vt:lpstr>
      <vt:lpstr>Statewide Enforcement</vt:lpstr>
      <vt:lpstr>Statewide Enforcement</vt:lpstr>
      <vt:lpstr>Statewide Enforcement</vt:lpstr>
      <vt:lpstr>  Design Locate Requests   </vt:lpstr>
      <vt:lpstr>Elimination of Tiers</vt:lpstr>
      <vt:lpstr>Laterals in the R.O.W.</vt:lpstr>
      <vt:lpstr>Response to UNCC</vt:lpstr>
      <vt:lpstr>New Facilities </vt:lpstr>
      <vt:lpstr>Excavation Requirements</vt:lpstr>
      <vt:lpstr>Excavation Requirements</vt:lpstr>
      <vt:lpstr>What a Local Damage Prevention Program Looks Like</vt:lpstr>
      <vt:lpstr>Questions? (or comments in the form of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Hodges</dc:creator>
  <cp:lastModifiedBy>Kathleen Harrison</cp:lastModifiedBy>
  <cp:revision>14</cp:revision>
  <dcterms:created xsi:type="dcterms:W3CDTF">2018-06-11T19:25:18Z</dcterms:created>
  <dcterms:modified xsi:type="dcterms:W3CDTF">2018-06-13T18:27:20Z</dcterms:modified>
</cp:coreProperties>
</file>