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76" r:id="rId3"/>
    <p:sldId id="263" r:id="rId4"/>
    <p:sldId id="285" r:id="rId5"/>
    <p:sldId id="264" r:id="rId6"/>
    <p:sldId id="265" r:id="rId7"/>
    <p:sldId id="267" r:id="rId8"/>
    <p:sldId id="266" r:id="rId9"/>
    <p:sldId id="268" r:id="rId10"/>
    <p:sldId id="269" r:id="rId11"/>
    <p:sldId id="270" r:id="rId12"/>
    <p:sldId id="271" r:id="rId13"/>
    <p:sldId id="273" r:id="rId14"/>
    <p:sldId id="274" r:id="rId15"/>
    <p:sldId id="275" r:id="rId16"/>
    <p:sldId id="283" r:id="rId17"/>
    <p:sldId id="280" r:id="rId18"/>
    <p:sldId id="278" r:id="rId19"/>
    <p:sldId id="279" r:id="rId20"/>
    <p:sldId id="281" r:id="rId21"/>
    <p:sldId id="284" r:id="rId22"/>
    <p:sldId id="282" r:id="rId23"/>
    <p:sldId id="272" r:id="rId24"/>
    <p:sldId id="277" r:id="rId25"/>
    <p:sldId id="286" r:id="rId26"/>
    <p:sldId id="287" r:id="rId27"/>
    <p:sldId id="288" r:id="rId28"/>
    <p:sldId id="289" r:id="rId29"/>
    <p:sldId id="298" r:id="rId30"/>
    <p:sldId id="290" r:id="rId31"/>
    <p:sldId id="291" r:id="rId32"/>
    <p:sldId id="293" r:id="rId33"/>
    <p:sldId id="294" r:id="rId34"/>
    <p:sldId id="297" r:id="rId35"/>
    <p:sldId id="295" r:id="rId36"/>
    <p:sldId id="296"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63" autoAdjust="0"/>
  </p:normalViewPr>
  <p:slideViewPr>
    <p:cSldViewPr>
      <p:cViewPr>
        <p:scale>
          <a:sx n="88" d="100"/>
          <a:sy n="88" d="100"/>
        </p:scale>
        <p:origin x="-23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2DB8BC0-8305-4133-BF7B-9F1FA6AF8FD9}" type="datetimeFigureOut">
              <a:rPr lang="en-US"/>
              <a:pPr>
                <a:defRPr/>
              </a:pPr>
              <a:t>12/5/2017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BD7B102-813F-41DB-A3EB-4E2CEB9F6A0E}" type="slidenum">
              <a:rPr lang="en-US"/>
              <a:pPr>
                <a:defRPr/>
              </a:pPr>
              <a:t>‹#›</a:t>
            </a:fld>
            <a:endParaRPr lang="en-US"/>
          </a:p>
        </p:txBody>
      </p:sp>
    </p:spTree>
    <p:extLst>
      <p:ext uri="{BB962C8B-B14F-4D97-AF65-F5344CB8AC3E}">
        <p14:creationId xmlns:p14="http://schemas.microsoft.com/office/powerpoint/2010/main" val="22949310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Practical – Pragmatic.  City attorneys are very rarely asked theoretical questions.  You might want to review your parade or special event ordinance to make sure that it is consistent with the Supreme Court’s current thinking on the first amendment, which is continuing to evolve.</a:t>
            </a:r>
          </a:p>
        </p:txBody>
      </p:sp>
      <p:sp>
        <p:nvSpPr>
          <p:cNvPr id="4" name="Slide Number Placeholder 3"/>
          <p:cNvSpPr>
            <a:spLocks noGrp="1"/>
          </p:cNvSpPr>
          <p:nvPr>
            <p:ph type="sldNum" sz="quarter" idx="10"/>
          </p:nvPr>
        </p:nvSpPr>
        <p:spPr/>
        <p:txBody>
          <a:bodyPr/>
          <a:lstStyle/>
          <a:p>
            <a:pPr>
              <a:defRPr/>
            </a:pPr>
            <a:fld id="{FBD7B102-813F-41DB-A3EB-4E2CEB9F6A0E}" type="slidenum">
              <a:rPr lang="en-US" smtClean="0"/>
              <a:pPr>
                <a:defRPr/>
              </a:pPr>
              <a:t>2</a:t>
            </a:fld>
            <a:endParaRPr lang="en-US"/>
          </a:p>
        </p:txBody>
      </p:sp>
    </p:spTree>
    <p:extLst>
      <p:ext uri="{BB962C8B-B14F-4D97-AF65-F5344CB8AC3E}">
        <p14:creationId xmlns:p14="http://schemas.microsoft.com/office/powerpoint/2010/main" val="2377734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 law as 18 feet with 6 foot no-contact zones (modeled after Colorado law upheld in Hill, which was an 8 foot no-contact zone within 100 feet.  Expanded to make it more enforceable.</a:t>
            </a:r>
          </a:p>
        </p:txBody>
      </p:sp>
      <p:sp>
        <p:nvSpPr>
          <p:cNvPr id="4" name="Slide Number Placeholder 3"/>
          <p:cNvSpPr>
            <a:spLocks noGrp="1"/>
          </p:cNvSpPr>
          <p:nvPr>
            <p:ph type="sldNum" sz="quarter" idx="10"/>
          </p:nvPr>
        </p:nvSpPr>
        <p:spPr/>
        <p:txBody>
          <a:bodyPr/>
          <a:lstStyle/>
          <a:p>
            <a:pPr>
              <a:defRPr/>
            </a:pPr>
            <a:fld id="{FBD7B102-813F-41DB-A3EB-4E2CEB9F6A0E}" type="slidenum">
              <a:rPr lang="en-US" smtClean="0"/>
              <a:pPr>
                <a:defRPr/>
              </a:pPr>
              <a:t>13</a:t>
            </a:fld>
            <a:endParaRPr lang="en-US"/>
          </a:p>
        </p:txBody>
      </p:sp>
    </p:spTree>
    <p:extLst>
      <p:ext uri="{BB962C8B-B14F-4D97-AF65-F5344CB8AC3E}">
        <p14:creationId xmlns:p14="http://schemas.microsoft.com/office/powerpoint/2010/main" val="3472144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employees were speaking in favor of abortion, they were violating the act because this was not in the scope of their employment.  Could not tell women going to the clinic from </a:t>
            </a:r>
            <a:r>
              <a:rPr lang="en-US" dirty="0" err="1"/>
              <a:t>passerbys</a:t>
            </a:r>
            <a:r>
              <a:rPr lang="en-US" dirty="0"/>
              <a:t>, had to stop and shout at 35 foot line. In Worchester and Springfield the lines include the entire parking lot, so women get out of their cars inside of the buffer zone.</a:t>
            </a:r>
          </a:p>
        </p:txBody>
      </p:sp>
      <p:sp>
        <p:nvSpPr>
          <p:cNvPr id="4" name="Slide Number Placeholder 3"/>
          <p:cNvSpPr>
            <a:spLocks noGrp="1"/>
          </p:cNvSpPr>
          <p:nvPr>
            <p:ph type="sldNum" sz="quarter" idx="10"/>
          </p:nvPr>
        </p:nvSpPr>
        <p:spPr/>
        <p:txBody>
          <a:bodyPr/>
          <a:lstStyle/>
          <a:p>
            <a:pPr>
              <a:defRPr/>
            </a:pPr>
            <a:fld id="{FBD7B102-813F-41DB-A3EB-4E2CEB9F6A0E}" type="slidenum">
              <a:rPr lang="en-US" smtClean="0"/>
              <a:pPr>
                <a:defRPr/>
              </a:pPr>
              <a:t>15</a:t>
            </a:fld>
            <a:endParaRPr lang="en-US"/>
          </a:p>
        </p:txBody>
      </p:sp>
    </p:spTree>
    <p:extLst>
      <p:ext uri="{BB962C8B-B14F-4D97-AF65-F5344CB8AC3E}">
        <p14:creationId xmlns:p14="http://schemas.microsoft.com/office/powerpoint/2010/main" val="417962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Citizens for Peace is a tenth circuit case.  It stands for the proposition that a government can exercise significant restraints if it can clearly articulate a good reason.  In this case the tenth circuit upheld a 310 yard radius buffer zone.  The city demonstrated that the extensive distance was necessary to protect foreign ministers from car bombs.  Although the demonstrators could not see the entrance, the court held that being able to hold signs outside the perimeter was a sufficient alternative.</a:t>
            </a:r>
          </a:p>
        </p:txBody>
      </p:sp>
      <p:sp>
        <p:nvSpPr>
          <p:cNvPr id="4" name="Slide Number Placeholder 3"/>
          <p:cNvSpPr>
            <a:spLocks noGrp="1"/>
          </p:cNvSpPr>
          <p:nvPr>
            <p:ph type="sldNum" sz="quarter" idx="10"/>
          </p:nvPr>
        </p:nvSpPr>
        <p:spPr/>
        <p:txBody>
          <a:bodyPr/>
          <a:lstStyle/>
          <a:p>
            <a:pPr>
              <a:defRPr/>
            </a:pPr>
            <a:fld id="{FBD7B102-813F-41DB-A3EB-4E2CEB9F6A0E}" type="slidenum">
              <a:rPr lang="en-US" smtClean="0"/>
              <a:pPr>
                <a:defRPr/>
              </a:pPr>
              <a:t>16</a:t>
            </a:fld>
            <a:endParaRPr lang="en-US"/>
          </a:p>
        </p:txBody>
      </p:sp>
    </p:spTree>
    <p:extLst>
      <p:ext uri="{BB962C8B-B14F-4D97-AF65-F5344CB8AC3E}">
        <p14:creationId xmlns:p14="http://schemas.microsoft.com/office/powerpoint/2010/main" val="2987337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lesson of this case is that it is very difficult to ban all expressive activity.  This can be distinguished from Vincent, because that banned all signs.</a:t>
            </a:r>
          </a:p>
        </p:txBody>
      </p:sp>
      <p:sp>
        <p:nvSpPr>
          <p:cNvPr id="4" name="Slide Number Placeholder 3"/>
          <p:cNvSpPr>
            <a:spLocks noGrp="1"/>
          </p:cNvSpPr>
          <p:nvPr>
            <p:ph type="sldNum" sz="quarter" idx="10"/>
          </p:nvPr>
        </p:nvSpPr>
        <p:spPr/>
        <p:txBody>
          <a:bodyPr/>
          <a:lstStyle/>
          <a:p>
            <a:pPr>
              <a:defRPr/>
            </a:pPr>
            <a:fld id="{FBD7B102-813F-41DB-A3EB-4E2CEB9F6A0E}" type="slidenum">
              <a:rPr lang="en-US" smtClean="0"/>
              <a:pPr>
                <a:defRPr/>
              </a:pPr>
              <a:t>17</a:t>
            </a:fld>
            <a:endParaRPr lang="en-US"/>
          </a:p>
        </p:txBody>
      </p:sp>
    </p:spTree>
    <p:extLst>
      <p:ext uri="{BB962C8B-B14F-4D97-AF65-F5344CB8AC3E}">
        <p14:creationId xmlns:p14="http://schemas.microsoft.com/office/powerpoint/2010/main" val="3103078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Court’s most recent statement on first amendment issues.  It  was a review of a North Carolina law that prohibited sex offenders from using social media sites such as </a:t>
            </a:r>
            <a:r>
              <a:rPr lang="en-US" dirty="0" err="1"/>
              <a:t>facebook</a:t>
            </a:r>
            <a:r>
              <a:rPr lang="en-US" dirty="0"/>
              <a:t> and twitter.  The challenger had posted a message thanking god for helping him get out of a ticket.  </a:t>
            </a:r>
          </a:p>
        </p:txBody>
      </p:sp>
      <p:sp>
        <p:nvSpPr>
          <p:cNvPr id="4" name="Slide Number Placeholder 3"/>
          <p:cNvSpPr>
            <a:spLocks noGrp="1"/>
          </p:cNvSpPr>
          <p:nvPr>
            <p:ph type="sldNum" sz="quarter" idx="10"/>
          </p:nvPr>
        </p:nvSpPr>
        <p:spPr/>
        <p:txBody>
          <a:bodyPr/>
          <a:lstStyle/>
          <a:p>
            <a:pPr>
              <a:defRPr/>
            </a:pPr>
            <a:fld id="{FBD7B102-813F-41DB-A3EB-4E2CEB9F6A0E}" type="slidenum">
              <a:rPr lang="en-US" smtClean="0"/>
              <a:pPr>
                <a:defRPr/>
              </a:pPr>
              <a:t>18</a:t>
            </a:fld>
            <a:endParaRPr lang="en-US"/>
          </a:p>
        </p:txBody>
      </p:sp>
    </p:spTree>
    <p:extLst>
      <p:ext uri="{BB962C8B-B14F-4D97-AF65-F5344CB8AC3E}">
        <p14:creationId xmlns:p14="http://schemas.microsoft.com/office/powerpoint/2010/main" val="3177350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leads to a subjective analysis of how broad is too broad.  The court conceded that preventing sex offenders from reaching children was an important government interest.  Nevertheless, the ban on all social media was too broad.  The court noted that this was their foray into the modern world of social media.  </a:t>
            </a:r>
          </a:p>
        </p:txBody>
      </p:sp>
      <p:sp>
        <p:nvSpPr>
          <p:cNvPr id="4" name="Slide Number Placeholder 3"/>
          <p:cNvSpPr>
            <a:spLocks noGrp="1"/>
          </p:cNvSpPr>
          <p:nvPr>
            <p:ph type="sldNum" sz="quarter" idx="10"/>
          </p:nvPr>
        </p:nvSpPr>
        <p:spPr/>
        <p:txBody>
          <a:bodyPr/>
          <a:lstStyle/>
          <a:p>
            <a:pPr>
              <a:defRPr/>
            </a:pPr>
            <a:fld id="{FBD7B102-813F-41DB-A3EB-4E2CEB9F6A0E}" type="slidenum">
              <a:rPr lang="en-US" smtClean="0"/>
              <a:pPr>
                <a:defRPr/>
              </a:pPr>
              <a:t>19</a:t>
            </a:fld>
            <a:endParaRPr lang="en-US"/>
          </a:p>
        </p:txBody>
      </p:sp>
    </p:spTree>
    <p:extLst>
      <p:ext uri="{BB962C8B-B14F-4D97-AF65-F5344CB8AC3E}">
        <p14:creationId xmlns:p14="http://schemas.microsoft.com/office/powerpoint/2010/main" val="1688945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first amendment discussion would be complete without a mention of Reed.  I assume that you are all familiar with this case, but in short, it stands for the proposition that if you have to look at a sign to tell whether a law applies, then the restriction is content-based.  Regulation of a traditional public forum is subject to strict scrutiny if it is content-based.  Courts apply intermediate scrutiny if it is not content-based.  For now, Reed dictates what content-based means.  </a:t>
            </a:r>
          </a:p>
          <a:p>
            <a:endParaRPr lang="en-US" dirty="0"/>
          </a:p>
          <a:p>
            <a:r>
              <a:rPr lang="en-US" dirty="0"/>
              <a:t>So far, the only case on the Court’s docket that might interpret </a:t>
            </a:r>
            <a:r>
              <a:rPr lang="en-US" i="1" dirty="0"/>
              <a:t>Reed</a:t>
            </a:r>
            <a:r>
              <a:rPr lang="en-US" i="0" dirty="0"/>
              <a:t> </a:t>
            </a:r>
            <a:r>
              <a:rPr lang="en-US" b="0" i="0" dirty="0"/>
              <a:t>is </a:t>
            </a:r>
            <a:r>
              <a:rPr lang="en-US" sz="1200" b="0" i="1" kern="1200" dirty="0">
                <a:solidFill>
                  <a:schemeClr val="tx1"/>
                </a:solidFill>
                <a:effectLst/>
                <a:latin typeface="+mn-lt"/>
                <a:ea typeface="+mn-ea"/>
                <a:cs typeface="+mn-cs"/>
              </a:rPr>
              <a:t>National Institute of Family and Life Advocates v. Becerra</a:t>
            </a:r>
            <a:r>
              <a:rPr lang="en-US" sz="1200" b="1"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which involves a California disclosure law</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9</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 Circuit held that </a:t>
            </a:r>
            <a:r>
              <a:rPr lang="en-US" sz="1200" b="0" i="1" kern="1200" dirty="0">
                <a:solidFill>
                  <a:schemeClr val="tx1"/>
                </a:solidFill>
                <a:effectLst/>
                <a:latin typeface="+mn-lt"/>
                <a:ea typeface="+mn-ea"/>
                <a:cs typeface="+mn-cs"/>
              </a:rPr>
              <a:t>Reed </a:t>
            </a:r>
            <a:r>
              <a:rPr lang="en-US" sz="1200" b="0" i="0" kern="1200" dirty="0">
                <a:solidFill>
                  <a:schemeClr val="tx1"/>
                </a:solidFill>
                <a:effectLst/>
                <a:latin typeface="+mn-lt"/>
                <a:ea typeface="+mn-ea"/>
                <a:cs typeface="+mn-cs"/>
              </a:rPr>
              <a:t> did not apply to regulations of professional speech.</a:t>
            </a:r>
            <a:endParaRPr lang="en-US" i="0" dirty="0"/>
          </a:p>
        </p:txBody>
      </p:sp>
      <p:sp>
        <p:nvSpPr>
          <p:cNvPr id="4" name="Slide Number Placeholder 3"/>
          <p:cNvSpPr>
            <a:spLocks noGrp="1"/>
          </p:cNvSpPr>
          <p:nvPr>
            <p:ph type="sldNum" sz="quarter" idx="10"/>
          </p:nvPr>
        </p:nvSpPr>
        <p:spPr/>
        <p:txBody>
          <a:bodyPr/>
          <a:lstStyle/>
          <a:p>
            <a:pPr>
              <a:defRPr/>
            </a:pPr>
            <a:fld id="{FBD7B102-813F-41DB-A3EB-4E2CEB9F6A0E}" type="slidenum">
              <a:rPr lang="en-US" smtClean="0"/>
              <a:pPr>
                <a:defRPr/>
              </a:pPr>
              <a:t>20</a:t>
            </a:fld>
            <a:endParaRPr lang="en-US"/>
          </a:p>
        </p:txBody>
      </p:sp>
    </p:spTree>
    <p:extLst>
      <p:ext uri="{BB962C8B-B14F-4D97-AF65-F5344CB8AC3E}">
        <p14:creationId xmlns:p14="http://schemas.microsoft.com/office/powerpoint/2010/main" val="1600279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10</a:t>
            </a:r>
            <a:r>
              <a:rPr lang="en-US" baseline="30000" dirty="0"/>
              <a:t>th</a:t>
            </a:r>
            <a:r>
              <a:rPr lang="en-US" dirty="0"/>
              <a:t> Circuit government speech case.  The government can regulate it’s own speech as a principal can decide what she is going to say at an assembly.</a:t>
            </a:r>
          </a:p>
        </p:txBody>
      </p:sp>
      <p:sp>
        <p:nvSpPr>
          <p:cNvPr id="4" name="Slide Number Placeholder 3"/>
          <p:cNvSpPr>
            <a:spLocks noGrp="1"/>
          </p:cNvSpPr>
          <p:nvPr>
            <p:ph type="sldNum" sz="quarter" idx="10"/>
          </p:nvPr>
        </p:nvSpPr>
        <p:spPr/>
        <p:txBody>
          <a:bodyPr/>
          <a:lstStyle/>
          <a:p>
            <a:pPr>
              <a:defRPr/>
            </a:pPr>
            <a:fld id="{FBD7B102-813F-41DB-A3EB-4E2CEB9F6A0E}" type="slidenum">
              <a:rPr lang="en-US" smtClean="0"/>
              <a:pPr>
                <a:defRPr/>
              </a:pPr>
              <a:t>21</a:t>
            </a:fld>
            <a:endParaRPr lang="en-US"/>
          </a:p>
        </p:txBody>
      </p:sp>
    </p:spTree>
    <p:extLst>
      <p:ext uri="{BB962C8B-B14F-4D97-AF65-F5344CB8AC3E}">
        <p14:creationId xmlns:p14="http://schemas.microsoft.com/office/powerpoint/2010/main" val="4156851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follows are a few of my personal experiences.  Having been a city attorney for a large city in the ninth circuit, I have a few experiences that might be helpful to you.  What I mean is that I have lost a few cases.</a:t>
            </a:r>
          </a:p>
        </p:txBody>
      </p:sp>
      <p:sp>
        <p:nvSpPr>
          <p:cNvPr id="4" name="Slide Number Placeholder 3"/>
          <p:cNvSpPr>
            <a:spLocks noGrp="1"/>
          </p:cNvSpPr>
          <p:nvPr>
            <p:ph type="sldNum" sz="quarter" idx="10"/>
          </p:nvPr>
        </p:nvSpPr>
        <p:spPr/>
        <p:txBody>
          <a:bodyPr/>
          <a:lstStyle/>
          <a:p>
            <a:pPr>
              <a:defRPr/>
            </a:pPr>
            <a:fld id="{FBD7B102-813F-41DB-A3EB-4E2CEB9F6A0E}" type="slidenum">
              <a:rPr lang="en-US" smtClean="0"/>
              <a:pPr>
                <a:defRPr/>
              </a:pPr>
              <a:t>22</a:t>
            </a:fld>
            <a:endParaRPr lang="en-US"/>
          </a:p>
        </p:txBody>
      </p:sp>
    </p:spTree>
    <p:extLst>
      <p:ext uri="{BB962C8B-B14F-4D97-AF65-F5344CB8AC3E}">
        <p14:creationId xmlns:p14="http://schemas.microsoft.com/office/powerpoint/2010/main" val="4072857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Seattle Center was the site of the 1962 World Exposition and the 1963 Elvis Presley movie.  It Happened at the World’s Fair.</a:t>
            </a:r>
          </a:p>
        </p:txBody>
      </p:sp>
      <p:sp>
        <p:nvSpPr>
          <p:cNvPr id="4" name="Slide Number Placeholder 3"/>
          <p:cNvSpPr>
            <a:spLocks noGrp="1"/>
          </p:cNvSpPr>
          <p:nvPr>
            <p:ph type="sldNum" sz="quarter" idx="10"/>
          </p:nvPr>
        </p:nvSpPr>
        <p:spPr/>
        <p:txBody>
          <a:bodyPr/>
          <a:lstStyle/>
          <a:p>
            <a:pPr>
              <a:defRPr/>
            </a:pPr>
            <a:fld id="{FBD7B102-813F-41DB-A3EB-4E2CEB9F6A0E}" type="slidenum">
              <a:rPr lang="en-US" smtClean="0"/>
              <a:pPr>
                <a:defRPr/>
              </a:pPr>
              <a:t>25</a:t>
            </a:fld>
            <a:endParaRPr lang="en-US"/>
          </a:p>
        </p:txBody>
      </p:sp>
    </p:spTree>
    <p:extLst>
      <p:ext uri="{BB962C8B-B14F-4D97-AF65-F5344CB8AC3E}">
        <p14:creationId xmlns:p14="http://schemas.microsoft.com/office/powerpoint/2010/main" val="4032422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favorite amendment, because it’s the only part of the bill of rights that I have never been accused of violating.</a:t>
            </a:r>
          </a:p>
        </p:txBody>
      </p:sp>
      <p:sp>
        <p:nvSpPr>
          <p:cNvPr id="4" name="Slide Number Placeholder 3"/>
          <p:cNvSpPr>
            <a:spLocks noGrp="1"/>
          </p:cNvSpPr>
          <p:nvPr>
            <p:ph type="sldNum" sz="quarter" idx="10"/>
          </p:nvPr>
        </p:nvSpPr>
        <p:spPr/>
        <p:txBody>
          <a:bodyPr/>
          <a:lstStyle/>
          <a:p>
            <a:pPr>
              <a:defRPr/>
            </a:pPr>
            <a:fld id="{FBD7B102-813F-41DB-A3EB-4E2CEB9F6A0E}" type="slidenum">
              <a:rPr lang="en-US" smtClean="0"/>
              <a:pPr>
                <a:defRPr/>
              </a:pPr>
              <a:t>4</a:t>
            </a:fld>
            <a:endParaRPr lang="en-US"/>
          </a:p>
        </p:txBody>
      </p:sp>
    </p:spTree>
    <p:extLst>
      <p:ext uri="{BB962C8B-B14F-4D97-AF65-F5344CB8AC3E}">
        <p14:creationId xmlns:p14="http://schemas.microsoft.com/office/powerpoint/2010/main" val="674664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talk a little about Charlottesville.  </a:t>
            </a:r>
          </a:p>
        </p:txBody>
      </p:sp>
      <p:sp>
        <p:nvSpPr>
          <p:cNvPr id="4" name="Slide Number Placeholder 3"/>
          <p:cNvSpPr>
            <a:spLocks noGrp="1"/>
          </p:cNvSpPr>
          <p:nvPr>
            <p:ph type="sldNum" sz="quarter" idx="10"/>
          </p:nvPr>
        </p:nvSpPr>
        <p:spPr/>
        <p:txBody>
          <a:bodyPr/>
          <a:lstStyle/>
          <a:p>
            <a:pPr>
              <a:defRPr/>
            </a:pPr>
            <a:fld id="{FBD7B102-813F-41DB-A3EB-4E2CEB9F6A0E}" type="slidenum">
              <a:rPr lang="en-US" smtClean="0"/>
              <a:pPr>
                <a:defRPr/>
              </a:pPr>
              <a:t>27</a:t>
            </a:fld>
            <a:endParaRPr lang="en-US"/>
          </a:p>
        </p:txBody>
      </p:sp>
    </p:spTree>
    <p:extLst>
      <p:ext uri="{BB962C8B-B14F-4D97-AF65-F5344CB8AC3E}">
        <p14:creationId xmlns:p14="http://schemas.microsoft.com/office/powerpoint/2010/main" val="24356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D7B102-813F-41DB-A3EB-4E2CEB9F6A0E}" type="slidenum">
              <a:rPr lang="en-US" smtClean="0"/>
              <a:pPr>
                <a:defRPr/>
              </a:pPr>
              <a:t>30</a:t>
            </a:fld>
            <a:endParaRPr lang="en-US"/>
          </a:p>
        </p:txBody>
      </p:sp>
    </p:spTree>
    <p:extLst>
      <p:ext uri="{BB962C8B-B14F-4D97-AF65-F5344CB8AC3E}">
        <p14:creationId xmlns:p14="http://schemas.microsoft.com/office/powerpoint/2010/main" val="2647502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dead,  38 injured.</a:t>
            </a:r>
          </a:p>
          <a:p>
            <a:r>
              <a:rPr lang="en-US" sz="1200" b="0" i="0" u="none" strike="noStrike" kern="1200" baseline="0" dirty="0">
                <a:solidFill>
                  <a:schemeClr val="tx1"/>
                </a:solidFill>
                <a:latin typeface="+mn-lt"/>
                <a:ea typeface="+mn-ea"/>
                <a:cs typeface="+mn-cs"/>
              </a:rPr>
              <a:t>This conclusion is bolstered by other evidence, including communications on social media indicating that members of City Council oppose Kessler's political viewpoint.</a:t>
            </a:r>
          </a:p>
          <a:p>
            <a:r>
              <a:rPr lang="en-US" sz="1200" b="0" i="0" u="none" strike="noStrike" kern="1200" baseline="0" dirty="0">
                <a:solidFill>
                  <a:schemeClr val="tx1"/>
                </a:solidFill>
                <a:latin typeface="+mn-lt"/>
                <a:ea typeface="+mn-ea"/>
                <a:cs typeface="+mn-cs"/>
              </a:rPr>
              <a:t>Although the defendants maintain that the decision to revoke Kessler's permit was motivated by the number of people likely to attend the demonstration, the record indicates that their concerns in this regard are purely speculative. Simply stated, there is no evidence to support the notion that many thousands of individuals are likely to attend the demonstration.</a:t>
            </a:r>
          </a:p>
          <a:p>
            <a:r>
              <a:rPr lang="en-US" sz="1200" b="0" i="0" u="none" strike="noStrike" kern="1200" baseline="0" dirty="0">
                <a:solidFill>
                  <a:schemeClr val="tx1"/>
                </a:solidFill>
                <a:latin typeface="+mn-lt"/>
                <a:ea typeface="+mn-ea"/>
                <a:cs typeface="+mn-cs"/>
              </a:rPr>
              <a:t>About 500 protestors and 1000 count-protestors showed up.  By 11 a.m. the Governor had declared a state of emergency and at 11:40 the state police declared the assembly illegal.  The protestors moved to McIntire Park to hear speeches.  A car drove into counter-protestors killing Heather </a:t>
            </a:r>
            <a:r>
              <a:rPr lang="en-US" sz="1200" b="0" i="0" u="none" strike="noStrike" kern="1200" baseline="0" dirty="0" err="1">
                <a:solidFill>
                  <a:schemeClr val="tx1"/>
                </a:solidFill>
                <a:latin typeface="+mn-lt"/>
                <a:ea typeface="+mn-ea"/>
                <a:cs typeface="+mn-cs"/>
              </a:rPr>
              <a:t>Heyer</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Conclusion – the city was right and the court was wrong.</a:t>
            </a:r>
            <a:endParaRPr lang="en-US" dirty="0"/>
          </a:p>
        </p:txBody>
      </p:sp>
      <p:sp>
        <p:nvSpPr>
          <p:cNvPr id="4" name="Slide Number Placeholder 3"/>
          <p:cNvSpPr>
            <a:spLocks noGrp="1"/>
          </p:cNvSpPr>
          <p:nvPr>
            <p:ph type="sldNum" sz="quarter" idx="10"/>
          </p:nvPr>
        </p:nvSpPr>
        <p:spPr/>
        <p:txBody>
          <a:bodyPr/>
          <a:lstStyle/>
          <a:p>
            <a:pPr>
              <a:defRPr/>
            </a:pPr>
            <a:fld id="{FBD7B102-813F-41DB-A3EB-4E2CEB9F6A0E}" type="slidenum">
              <a:rPr lang="en-US" smtClean="0"/>
              <a:pPr>
                <a:defRPr/>
              </a:pPr>
              <a:t>31</a:t>
            </a:fld>
            <a:endParaRPr lang="en-US"/>
          </a:p>
        </p:txBody>
      </p:sp>
    </p:spTree>
    <p:extLst>
      <p:ext uri="{BB962C8B-B14F-4D97-AF65-F5344CB8AC3E}">
        <p14:creationId xmlns:p14="http://schemas.microsoft.com/office/powerpoint/2010/main" val="3068787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Boulder County sign projection</a:t>
            </a:r>
          </a:p>
        </p:txBody>
      </p:sp>
      <p:sp>
        <p:nvSpPr>
          <p:cNvPr id="4" name="Slide Number Placeholder 3"/>
          <p:cNvSpPr>
            <a:spLocks noGrp="1"/>
          </p:cNvSpPr>
          <p:nvPr>
            <p:ph type="sldNum" sz="quarter" idx="10"/>
          </p:nvPr>
        </p:nvSpPr>
        <p:spPr/>
        <p:txBody>
          <a:bodyPr/>
          <a:lstStyle/>
          <a:p>
            <a:pPr>
              <a:defRPr/>
            </a:pPr>
            <a:fld id="{FBD7B102-813F-41DB-A3EB-4E2CEB9F6A0E}" type="slidenum">
              <a:rPr lang="en-US" smtClean="0"/>
              <a:pPr>
                <a:defRPr/>
              </a:pPr>
              <a:t>33</a:t>
            </a:fld>
            <a:endParaRPr lang="en-US"/>
          </a:p>
        </p:txBody>
      </p:sp>
    </p:spTree>
    <p:extLst>
      <p:ext uri="{BB962C8B-B14F-4D97-AF65-F5344CB8AC3E}">
        <p14:creationId xmlns:p14="http://schemas.microsoft.com/office/powerpoint/2010/main" val="2141769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Flatirons as billboard and the projection on the county courthouse.</a:t>
            </a:r>
          </a:p>
        </p:txBody>
      </p:sp>
      <p:sp>
        <p:nvSpPr>
          <p:cNvPr id="4" name="Slide Number Placeholder 3"/>
          <p:cNvSpPr>
            <a:spLocks noGrp="1"/>
          </p:cNvSpPr>
          <p:nvPr>
            <p:ph type="sldNum" sz="quarter" idx="10"/>
          </p:nvPr>
        </p:nvSpPr>
        <p:spPr/>
        <p:txBody>
          <a:bodyPr/>
          <a:lstStyle/>
          <a:p>
            <a:pPr>
              <a:defRPr/>
            </a:pPr>
            <a:fld id="{FBD7B102-813F-41DB-A3EB-4E2CEB9F6A0E}" type="slidenum">
              <a:rPr lang="en-US" smtClean="0"/>
              <a:pPr>
                <a:defRPr/>
              </a:pPr>
              <a:t>34</a:t>
            </a:fld>
            <a:endParaRPr lang="en-US"/>
          </a:p>
        </p:txBody>
      </p:sp>
    </p:spTree>
    <p:extLst>
      <p:ext uri="{BB962C8B-B14F-4D97-AF65-F5344CB8AC3E}">
        <p14:creationId xmlns:p14="http://schemas.microsoft.com/office/powerpoint/2010/main" val="4115497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Limited </a:t>
            </a:r>
            <a:r>
              <a:rPr lang="en-US"/>
              <a:t>Public Forum</a:t>
            </a:r>
          </a:p>
        </p:txBody>
      </p:sp>
      <p:sp>
        <p:nvSpPr>
          <p:cNvPr id="4" name="Slide Number Placeholder 3"/>
          <p:cNvSpPr>
            <a:spLocks noGrp="1"/>
          </p:cNvSpPr>
          <p:nvPr>
            <p:ph type="sldNum" sz="quarter" idx="10"/>
          </p:nvPr>
        </p:nvSpPr>
        <p:spPr/>
        <p:txBody>
          <a:bodyPr/>
          <a:lstStyle/>
          <a:p>
            <a:pPr>
              <a:defRPr/>
            </a:pPr>
            <a:fld id="{FBD7B102-813F-41DB-A3EB-4E2CEB9F6A0E}" type="slidenum">
              <a:rPr lang="en-US" smtClean="0"/>
              <a:pPr>
                <a:defRPr/>
              </a:pPr>
              <a:t>35</a:t>
            </a:fld>
            <a:endParaRPr lang="en-US"/>
          </a:p>
        </p:txBody>
      </p:sp>
    </p:spTree>
    <p:extLst>
      <p:ext uri="{BB962C8B-B14F-4D97-AF65-F5344CB8AC3E}">
        <p14:creationId xmlns:p14="http://schemas.microsoft.com/office/powerpoint/2010/main" val="4167430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begins with the type of forum that is being regulated.  The Supreme Court has divided government regulation into four categories.  A traditional public forum.  That is, areas which “time out of mind” have been devoted to expressive speech.  These include areas such as streets, sidewalks and parks.  That is, the parts of any city where people might want to demonstrate.  Limited public forum is a forum opened by government for a particular purpose.  City council meetings are limited public forums.  A designated public forum is </a:t>
            </a:r>
            <a:r>
              <a:rPr lang="en-US" sz="1200" b="0" i="0" u="none" strike="noStrike" kern="1200" baseline="0" dirty="0">
                <a:solidFill>
                  <a:schemeClr val="tx1"/>
                </a:solidFill>
                <a:latin typeface="+mn-lt"/>
                <a:ea typeface="+mn-ea"/>
                <a:cs typeface="+mn-cs"/>
              </a:rPr>
              <a:t>government property that has not traditionally been regarded as a public forum is</a:t>
            </a:r>
          </a:p>
          <a:p>
            <a:r>
              <a:rPr lang="en-US" sz="1200" b="0" i="0" u="none" strike="noStrike" kern="1200" baseline="0" dirty="0">
                <a:solidFill>
                  <a:schemeClr val="tx1"/>
                </a:solidFill>
                <a:latin typeface="+mn-lt"/>
                <a:ea typeface="+mn-ea"/>
                <a:cs typeface="+mn-cs"/>
              </a:rPr>
              <a:t>intentionally opened up for that purpose.</a:t>
            </a:r>
            <a:endParaRPr lang="en-US" dirty="0"/>
          </a:p>
        </p:txBody>
      </p:sp>
      <p:sp>
        <p:nvSpPr>
          <p:cNvPr id="4" name="Slide Number Placeholder 3"/>
          <p:cNvSpPr>
            <a:spLocks noGrp="1"/>
          </p:cNvSpPr>
          <p:nvPr>
            <p:ph type="sldNum" sz="quarter" idx="10"/>
          </p:nvPr>
        </p:nvSpPr>
        <p:spPr/>
        <p:txBody>
          <a:bodyPr/>
          <a:lstStyle/>
          <a:p>
            <a:pPr>
              <a:defRPr/>
            </a:pPr>
            <a:fld id="{FBD7B102-813F-41DB-A3EB-4E2CEB9F6A0E}" type="slidenum">
              <a:rPr lang="en-US" smtClean="0"/>
              <a:pPr>
                <a:defRPr/>
              </a:pPr>
              <a:t>5</a:t>
            </a:fld>
            <a:endParaRPr lang="en-US"/>
          </a:p>
        </p:txBody>
      </p:sp>
    </p:spTree>
    <p:extLst>
      <p:ext uri="{BB962C8B-B14F-4D97-AF65-F5344CB8AC3E}">
        <p14:creationId xmlns:p14="http://schemas.microsoft.com/office/powerpoint/2010/main" val="2748755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While content-based restrictions on speech in public fora are subject to strict scrutiny, viewpoint-based restrictions receive even more critical judicial treatment, i.e. are presumed impermissible when directed against speech otherwise within forum's limitations.</a:t>
            </a:r>
            <a:r>
              <a:rPr lang="en-US" dirty="0"/>
              <a:t/>
            </a:r>
            <a:br>
              <a:rPr lang="en-US" dirty="0"/>
            </a:br>
            <a:r>
              <a:rPr lang="en-US" dirty="0"/>
              <a:t/>
            </a:r>
            <a:br>
              <a:rPr lang="en-US" dirty="0"/>
            </a:br>
            <a:r>
              <a:rPr lang="en-US" sz="1200" b="0" i="0" u="sng" kern="1200" dirty="0">
                <a:solidFill>
                  <a:schemeClr val="tx1"/>
                </a:solidFill>
                <a:effectLst/>
                <a:latin typeface="+mn-lt"/>
                <a:ea typeface="+mn-ea"/>
                <a:cs typeface="+mn-cs"/>
              </a:rPr>
              <a:t>Cimarron All. Found. v. City of Oklahoma City, Okla.</a:t>
            </a:r>
            <a:r>
              <a:rPr lang="en-US" sz="1200" b="0" i="0" kern="1200" dirty="0">
                <a:solidFill>
                  <a:schemeClr val="tx1"/>
                </a:solidFill>
                <a:effectLst/>
                <a:latin typeface="+mn-lt"/>
                <a:ea typeface="+mn-ea"/>
                <a:cs typeface="+mn-cs"/>
              </a:rPr>
              <a:t>, 290 F. Supp. 2d 1252 (W.D. Okla. 2002)</a:t>
            </a:r>
          </a:p>
          <a:p>
            <a:endParaRPr lang="en-US" dirty="0"/>
          </a:p>
        </p:txBody>
      </p:sp>
      <p:sp>
        <p:nvSpPr>
          <p:cNvPr id="4" name="Slide Number Placeholder 3"/>
          <p:cNvSpPr>
            <a:spLocks noGrp="1"/>
          </p:cNvSpPr>
          <p:nvPr>
            <p:ph type="sldNum" sz="quarter" idx="10"/>
          </p:nvPr>
        </p:nvSpPr>
        <p:spPr/>
        <p:txBody>
          <a:bodyPr/>
          <a:lstStyle/>
          <a:p>
            <a:pPr>
              <a:defRPr/>
            </a:pPr>
            <a:fld id="{FBD7B102-813F-41DB-A3EB-4E2CEB9F6A0E}" type="slidenum">
              <a:rPr lang="en-US" smtClean="0"/>
              <a:pPr>
                <a:defRPr/>
              </a:pPr>
              <a:t>6</a:t>
            </a:fld>
            <a:endParaRPr lang="en-US"/>
          </a:p>
        </p:txBody>
      </p:sp>
    </p:spTree>
    <p:extLst>
      <p:ext uri="{BB962C8B-B14F-4D97-AF65-F5344CB8AC3E}">
        <p14:creationId xmlns:p14="http://schemas.microsoft.com/office/powerpoint/2010/main" val="394032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practical purposes, a designated public forum is the same as a traditional public forum.  It’s important to make clear your intent when opening a channel for communication.  That is, if you intend it to be a limited public forum, then you need to make that clear when you open the forum.  This is important in the demonstration context.  For example, a district court in Oklahoma held that brackets that held banners attached to utility poles constituted a designated public forum and therefore the government had a limited ability to regulate speech.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supreme court has held that you can ban all speech.  In that case, posting signs on public property.  </a:t>
            </a:r>
            <a:br>
              <a:rPr lang="en-US" dirty="0"/>
            </a:br>
            <a:r>
              <a:rPr lang="en-US" sz="1200" b="0" i="0" u="sng" kern="1200" dirty="0">
                <a:solidFill>
                  <a:schemeClr val="tx1"/>
                </a:solidFill>
                <a:effectLst/>
                <a:latin typeface="+mn-lt"/>
                <a:ea typeface="+mn-ea"/>
                <a:cs typeface="+mn-cs"/>
              </a:rPr>
              <a:t>Members of City Council of City of Los Angeles v. Taxpayers for Vincent</a:t>
            </a:r>
            <a:r>
              <a:rPr lang="en-US" sz="1200" b="0" i="0" kern="1200" dirty="0">
                <a:solidFill>
                  <a:schemeClr val="tx1"/>
                </a:solidFill>
                <a:effectLst/>
                <a:latin typeface="+mn-lt"/>
                <a:ea typeface="+mn-ea"/>
                <a:cs typeface="+mn-cs"/>
              </a:rPr>
              <a:t>, 466 U.S. 789 (1984)</a:t>
            </a:r>
          </a:p>
          <a:p>
            <a:endParaRPr lang="en-US" dirty="0"/>
          </a:p>
        </p:txBody>
      </p:sp>
      <p:sp>
        <p:nvSpPr>
          <p:cNvPr id="4" name="Slide Number Placeholder 3"/>
          <p:cNvSpPr>
            <a:spLocks noGrp="1"/>
          </p:cNvSpPr>
          <p:nvPr>
            <p:ph type="sldNum" sz="quarter" idx="10"/>
          </p:nvPr>
        </p:nvSpPr>
        <p:spPr/>
        <p:txBody>
          <a:bodyPr/>
          <a:lstStyle/>
          <a:p>
            <a:pPr>
              <a:defRPr/>
            </a:pPr>
            <a:fld id="{FBD7B102-813F-41DB-A3EB-4E2CEB9F6A0E}" type="slidenum">
              <a:rPr lang="en-US" smtClean="0"/>
              <a:pPr>
                <a:defRPr/>
              </a:pPr>
              <a:t>7</a:t>
            </a:fld>
            <a:endParaRPr lang="en-US"/>
          </a:p>
        </p:txBody>
      </p:sp>
    </p:spTree>
    <p:extLst>
      <p:ext uri="{BB962C8B-B14F-4D97-AF65-F5344CB8AC3E}">
        <p14:creationId xmlns:p14="http://schemas.microsoft.com/office/powerpoint/2010/main" val="3168816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city council meeting is generally a limited public forum.  You can have limitations on speech.  For example, limiting the topics to be addressed, the number of speakers and the time to be allowed.  You can deny someone the right to speak if it does not come within the rules.  The rules however, must be applied fairly.  Be careful of a presiding officer who lets those who have nice or uncontroversial messages exceed a time limit, but strictly limits those who have a critical message.  I would advise having a plan with your presiding officer about how to address a violation.  My advice is make sure that your rules are clear.  Have your presiding officer announce that the demonstration is in violation of the rules and ask the demonstrators to either stop or leave.  If they do neither, a police officer can issue a trespass warning and if not obeyed, either arrest or escort them out.  We generally allow demonstrators to have a few minutes.  If you are going to do that, make sure that it is applied to all demonstrators.  </a:t>
            </a:r>
          </a:p>
        </p:txBody>
      </p:sp>
      <p:sp>
        <p:nvSpPr>
          <p:cNvPr id="4" name="Slide Number Placeholder 3"/>
          <p:cNvSpPr>
            <a:spLocks noGrp="1"/>
          </p:cNvSpPr>
          <p:nvPr>
            <p:ph type="sldNum" sz="quarter" idx="10"/>
          </p:nvPr>
        </p:nvSpPr>
        <p:spPr/>
        <p:txBody>
          <a:bodyPr/>
          <a:lstStyle/>
          <a:p>
            <a:pPr>
              <a:defRPr/>
            </a:pPr>
            <a:fld id="{FBD7B102-813F-41DB-A3EB-4E2CEB9F6A0E}" type="slidenum">
              <a:rPr lang="en-US" smtClean="0"/>
              <a:pPr>
                <a:defRPr/>
              </a:pPr>
              <a:t>8</a:t>
            </a:fld>
            <a:endParaRPr lang="en-US"/>
          </a:p>
        </p:txBody>
      </p:sp>
    </p:spTree>
    <p:extLst>
      <p:ext uri="{BB962C8B-B14F-4D97-AF65-F5344CB8AC3E}">
        <p14:creationId xmlns:p14="http://schemas.microsoft.com/office/powerpoint/2010/main" val="3878724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sng" kern="1200" dirty="0">
                <a:solidFill>
                  <a:schemeClr val="tx1"/>
                </a:solidFill>
                <a:effectLst/>
                <a:latin typeface="+mn-lt"/>
                <a:ea typeface="+mn-ea"/>
                <a:cs typeface="+mn-cs"/>
              </a:rPr>
              <a:t>Hawkins v. City &amp; </a:t>
            </a:r>
            <a:r>
              <a:rPr lang="en-US" sz="1200" b="0" i="0" u="sng" kern="1200" dirty="0" err="1">
                <a:solidFill>
                  <a:schemeClr val="tx1"/>
                </a:solidFill>
                <a:effectLst/>
                <a:latin typeface="+mn-lt"/>
                <a:ea typeface="+mn-ea"/>
                <a:cs typeface="+mn-cs"/>
              </a:rPr>
              <a:t>Cty</a:t>
            </a:r>
            <a:r>
              <a:rPr lang="en-US" sz="1200" b="0" i="0" u="sng" kern="1200" dirty="0">
                <a:solidFill>
                  <a:schemeClr val="tx1"/>
                </a:solidFill>
                <a:effectLst/>
                <a:latin typeface="+mn-lt"/>
                <a:ea typeface="+mn-ea"/>
                <a:cs typeface="+mn-cs"/>
              </a:rPr>
              <a:t>. of Denver</a:t>
            </a:r>
            <a:r>
              <a:rPr lang="en-US" sz="1200" b="0" i="0" kern="1200" dirty="0">
                <a:solidFill>
                  <a:schemeClr val="tx1"/>
                </a:solidFill>
                <a:effectLst/>
                <a:latin typeface="+mn-lt"/>
                <a:ea typeface="+mn-ea"/>
                <a:cs typeface="+mn-cs"/>
              </a:rPr>
              <a:t>, 170 F.3d 1281 (10th Cir. 1999). Walkway leading to the performing arts center was a nonpublic forum.  Denver could prohibit picketing.</a:t>
            </a:r>
          </a:p>
        </p:txBody>
      </p:sp>
      <p:sp>
        <p:nvSpPr>
          <p:cNvPr id="4" name="Slide Number Placeholder 3"/>
          <p:cNvSpPr>
            <a:spLocks noGrp="1"/>
          </p:cNvSpPr>
          <p:nvPr>
            <p:ph type="sldNum" sz="quarter" idx="10"/>
          </p:nvPr>
        </p:nvSpPr>
        <p:spPr/>
        <p:txBody>
          <a:bodyPr/>
          <a:lstStyle/>
          <a:p>
            <a:pPr>
              <a:defRPr/>
            </a:pPr>
            <a:fld id="{FBD7B102-813F-41DB-A3EB-4E2CEB9F6A0E}" type="slidenum">
              <a:rPr lang="en-US" smtClean="0"/>
              <a:pPr>
                <a:defRPr/>
              </a:pPr>
              <a:t>9</a:t>
            </a:fld>
            <a:endParaRPr lang="en-US"/>
          </a:p>
        </p:txBody>
      </p:sp>
    </p:spTree>
    <p:extLst>
      <p:ext uri="{BB962C8B-B14F-4D97-AF65-F5344CB8AC3E}">
        <p14:creationId xmlns:p14="http://schemas.microsoft.com/office/powerpoint/2010/main" val="2865079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Thomas </a:t>
            </a:r>
            <a:r>
              <a:rPr lang="en-US" i="0" dirty="0"/>
              <a:t> is really the seminal case on regulating demonstrations.  You are on fairly firm ground if you stay within the boundaries of the Chicago Park District ordinance reviewed in </a:t>
            </a:r>
            <a:r>
              <a:rPr lang="en-US" i="1" dirty="0"/>
              <a:t>Thomas. </a:t>
            </a:r>
            <a:r>
              <a:rPr lang="en-US" i="0" dirty="0"/>
              <a:t>Note that the potential grounds for denial were express and limited.  Very little administrative discretion.  </a:t>
            </a:r>
            <a:endParaRPr lang="en-US" i="1" dirty="0"/>
          </a:p>
        </p:txBody>
      </p:sp>
      <p:sp>
        <p:nvSpPr>
          <p:cNvPr id="4" name="Slide Number Placeholder 3"/>
          <p:cNvSpPr>
            <a:spLocks noGrp="1"/>
          </p:cNvSpPr>
          <p:nvPr>
            <p:ph type="sldNum" sz="quarter" idx="10"/>
          </p:nvPr>
        </p:nvSpPr>
        <p:spPr/>
        <p:txBody>
          <a:bodyPr/>
          <a:lstStyle/>
          <a:p>
            <a:pPr>
              <a:defRPr/>
            </a:pPr>
            <a:fld id="{FBD7B102-813F-41DB-A3EB-4E2CEB9F6A0E}" type="slidenum">
              <a:rPr lang="en-US" smtClean="0"/>
              <a:pPr>
                <a:defRPr/>
              </a:pPr>
              <a:t>10</a:t>
            </a:fld>
            <a:endParaRPr lang="en-US"/>
          </a:p>
        </p:txBody>
      </p:sp>
    </p:spTree>
    <p:extLst>
      <p:ext uri="{BB962C8B-B14F-4D97-AF65-F5344CB8AC3E}">
        <p14:creationId xmlns:p14="http://schemas.microsoft.com/office/powerpoint/2010/main" val="1973748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picnicker and soccer player, no less than the political activist or parade marshal, must apply for a permit if the 50-person limit is to be exceeded. </a:t>
            </a:r>
          </a:p>
          <a:p>
            <a:r>
              <a:rPr lang="en-US" sz="1200" b="0" i="0" kern="1200" dirty="0">
                <a:solidFill>
                  <a:schemeClr val="tx1"/>
                </a:solidFill>
                <a:effectLst/>
                <a:latin typeface="+mn-lt"/>
                <a:ea typeface="+mn-ea"/>
                <a:cs typeface="+mn-cs"/>
              </a:rPr>
              <a:t>Purpose is evidenced by the reasons for denial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Issue of whether judicial review must be prompt was not decided. </a:t>
            </a:r>
            <a:r>
              <a:rPr lang="en-US" sz="1200" b="0" i="0" u="sng" kern="1200" dirty="0">
                <a:solidFill>
                  <a:schemeClr val="tx1"/>
                </a:solidFill>
                <a:effectLst/>
                <a:latin typeface="+mn-lt"/>
                <a:ea typeface="+mn-ea"/>
                <a:cs typeface="+mn-cs"/>
              </a:rPr>
              <a:t>Utah Animal Rights Coal. v. Salt Lake City Corp.</a:t>
            </a:r>
            <a:r>
              <a:rPr lang="en-US" sz="1200" b="0" i="0" kern="1200" dirty="0">
                <a:solidFill>
                  <a:schemeClr val="tx1"/>
                </a:solidFill>
                <a:effectLst/>
                <a:latin typeface="+mn-lt"/>
                <a:ea typeface="+mn-ea"/>
                <a:cs typeface="+mn-cs"/>
              </a:rPr>
              <a:t>, 371 F.3d 1248 (10th Cir. 2004) (same result with 8 month delay in processing appeal)</a:t>
            </a:r>
          </a:p>
          <a:p>
            <a:endParaRPr lang="en-US" dirty="0"/>
          </a:p>
        </p:txBody>
      </p:sp>
      <p:sp>
        <p:nvSpPr>
          <p:cNvPr id="4" name="Slide Number Placeholder 3"/>
          <p:cNvSpPr>
            <a:spLocks noGrp="1"/>
          </p:cNvSpPr>
          <p:nvPr>
            <p:ph type="sldNum" sz="quarter" idx="10"/>
          </p:nvPr>
        </p:nvSpPr>
        <p:spPr/>
        <p:txBody>
          <a:bodyPr/>
          <a:lstStyle/>
          <a:p>
            <a:pPr>
              <a:defRPr/>
            </a:pPr>
            <a:fld id="{FBD7B102-813F-41DB-A3EB-4E2CEB9F6A0E}" type="slidenum">
              <a:rPr lang="en-US" smtClean="0"/>
              <a:pPr>
                <a:defRPr/>
              </a:pPr>
              <a:t>12</a:t>
            </a:fld>
            <a:endParaRPr lang="en-US"/>
          </a:p>
        </p:txBody>
      </p:sp>
    </p:spTree>
    <p:extLst>
      <p:ext uri="{BB962C8B-B14F-4D97-AF65-F5344CB8AC3E}">
        <p14:creationId xmlns:p14="http://schemas.microsoft.com/office/powerpoint/2010/main" val="4244029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1D80C5D-38E4-4697-9246-B9EE6705FDC3}" type="datetimeFigureOut">
              <a:rPr lang="en-US"/>
              <a:pPr>
                <a:defRPr/>
              </a:pPr>
              <a:t>12/5/2017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441634-0FD2-4651-B4DB-5492682A0EFF}" type="slidenum">
              <a:rPr lang="en-US"/>
              <a:pPr>
                <a:defRPr/>
              </a:pPr>
              <a:t>‹#›</a:t>
            </a:fld>
            <a:endParaRPr lang="en-US" dirty="0"/>
          </a:p>
        </p:txBody>
      </p:sp>
    </p:spTree>
    <p:extLst>
      <p:ext uri="{BB962C8B-B14F-4D97-AF65-F5344CB8AC3E}">
        <p14:creationId xmlns:p14="http://schemas.microsoft.com/office/powerpoint/2010/main" val="955071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48BD1B-AAB0-4AB4-A202-2270690D9301}" type="datetimeFigureOut">
              <a:rPr lang="en-US"/>
              <a:pPr>
                <a:defRPr/>
              </a:pPr>
              <a:t>12/5/2017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7E7098-7741-49E6-B46A-8234E3BFB999}" type="slidenum">
              <a:rPr lang="en-US"/>
              <a:pPr>
                <a:defRPr/>
              </a:pPr>
              <a:t>‹#›</a:t>
            </a:fld>
            <a:endParaRPr lang="en-US" dirty="0"/>
          </a:p>
        </p:txBody>
      </p:sp>
    </p:spTree>
    <p:extLst>
      <p:ext uri="{BB962C8B-B14F-4D97-AF65-F5344CB8AC3E}">
        <p14:creationId xmlns:p14="http://schemas.microsoft.com/office/powerpoint/2010/main" val="427155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6B5A906-8DFB-45AB-9A25-D4ED3F2168B4}" type="datetimeFigureOut">
              <a:rPr lang="en-US"/>
              <a:pPr>
                <a:defRPr/>
              </a:pPr>
              <a:t>12/5/2017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136A77-F811-44F5-8D59-00ED245E444D}" type="slidenum">
              <a:rPr lang="en-US"/>
              <a:pPr>
                <a:defRPr/>
              </a:pPr>
              <a:t>‹#›</a:t>
            </a:fld>
            <a:endParaRPr lang="en-US" dirty="0"/>
          </a:p>
        </p:txBody>
      </p:sp>
    </p:spTree>
    <p:extLst>
      <p:ext uri="{BB962C8B-B14F-4D97-AF65-F5344CB8AC3E}">
        <p14:creationId xmlns:p14="http://schemas.microsoft.com/office/powerpoint/2010/main" val="272920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6C0A332-731C-4ED0-B933-18914163AB91}" type="datetimeFigureOut">
              <a:rPr lang="en-US"/>
              <a:pPr>
                <a:defRPr/>
              </a:pPr>
              <a:t>12/5/2017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9DC60A-6D21-4247-8505-EEF21A564383}" type="slidenum">
              <a:rPr lang="en-US"/>
              <a:pPr>
                <a:defRPr/>
              </a:pPr>
              <a:t>‹#›</a:t>
            </a:fld>
            <a:endParaRPr lang="en-US" dirty="0"/>
          </a:p>
        </p:txBody>
      </p:sp>
    </p:spTree>
    <p:extLst>
      <p:ext uri="{BB962C8B-B14F-4D97-AF65-F5344CB8AC3E}">
        <p14:creationId xmlns:p14="http://schemas.microsoft.com/office/powerpoint/2010/main" val="49399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0DFD535-4F46-45C2-8868-ECDFA4A9F2A8}" type="datetimeFigureOut">
              <a:rPr lang="en-US"/>
              <a:pPr>
                <a:defRPr/>
              </a:pPr>
              <a:t>12/5/2017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B6684E-8445-4CC6-B4E6-F10192168BAA}" type="slidenum">
              <a:rPr lang="en-US"/>
              <a:pPr>
                <a:defRPr/>
              </a:pPr>
              <a:t>‹#›</a:t>
            </a:fld>
            <a:endParaRPr lang="en-US" dirty="0"/>
          </a:p>
        </p:txBody>
      </p:sp>
    </p:spTree>
    <p:extLst>
      <p:ext uri="{BB962C8B-B14F-4D97-AF65-F5344CB8AC3E}">
        <p14:creationId xmlns:p14="http://schemas.microsoft.com/office/powerpoint/2010/main" val="2472381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D766218-76F8-4FFD-A088-7728023090EA}" type="datetimeFigureOut">
              <a:rPr lang="en-US"/>
              <a:pPr>
                <a:defRPr/>
              </a:pPr>
              <a:t>12/5/2017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8F6276-2443-443A-91BB-86449E4860A6}" type="slidenum">
              <a:rPr lang="en-US"/>
              <a:pPr>
                <a:defRPr/>
              </a:pPr>
              <a:t>‹#›</a:t>
            </a:fld>
            <a:endParaRPr lang="en-US" dirty="0"/>
          </a:p>
        </p:txBody>
      </p:sp>
    </p:spTree>
    <p:extLst>
      <p:ext uri="{BB962C8B-B14F-4D97-AF65-F5344CB8AC3E}">
        <p14:creationId xmlns:p14="http://schemas.microsoft.com/office/powerpoint/2010/main" val="1613995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A3466DA-5D5E-4126-8EBB-0E46BC0765C8}" type="datetimeFigureOut">
              <a:rPr lang="en-US"/>
              <a:pPr>
                <a:defRPr/>
              </a:pPr>
              <a:t>12/5/2017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5579080-60EB-406D-AD0F-6C035756AF69}" type="slidenum">
              <a:rPr lang="en-US"/>
              <a:pPr>
                <a:defRPr/>
              </a:pPr>
              <a:t>‹#›</a:t>
            </a:fld>
            <a:endParaRPr lang="en-US" dirty="0"/>
          </a:p>
        </p:txBody>
      </p:sp>
    </p:spTree>
    <p:extLst>
      <p:ext uri="{BB962C8B-B14F-4D97-AF65-F5344CB8AC3E}">
        <p14:creationId xmlns:p14="http://schemas.microsoft.com/office/powerpoint/2010/main" val="294609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754E424-E187-4B27-A043-4E30DCDE5C35}" type="datetimeFigureOut">
              <a:rPr lang="en-US"/>
              <a:pPr>
                <a:defRPr/>
              </a:pPr>
              <a:t>12/5/2017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EBD32ED-109B-494E-9E75-CA080D190119}" type="slidenum">
              <a:rPr lang="en-US"/>
              <a:pPr>
                <a:defRPr/>
              </a:pPr>
              <a:t>‹#›</a:t>
            </a:fld>
            <a:endParaRPr lang="en-US" dirty="0"/>
          </a:p>
        </p:txBody>
      </p:sp>
    </p:spTree>
    <p:extLst>
      <p:ext uri="{BB962C8B-B14F-4D97-AF65-F5344CB8AC3E}">
        <p14:creationId xmlns:p14="http://schemas.microsoft.com/office/powerpoint/2010/main" val="1225253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2DBB61-BE28-4F86-9E4A-AE6B9FD5FF86}" type="datetimeFigureOut">
              <a:rPr lang="en-US"/>
              <a:pPr>
                <a:defRPr/>
              </a:pPr>
              <a:t>12/5/2017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C6DB5D5-86F2-422E-A014-51E455ECAA46}" type="slidenum">
              <a:rPr lang="en-US"/>
              <a:pPr>
                <a:defRPr/>
              </a:pPr>
              <a:t>‹#›</a:t>
            </a:fld>
            <a:endParaRPr lang="en-US" dirty="0"/>
          </a:p>
        </p:txBody>
      </p:sp>
    </p:spTree>
    <p:extLst>
      <p:ext uri="{BB962C8B-B14F-4D97-AF65-F5344CB8AC3E}">
        <p14:creationId xmlns:p14="http://schemas.microsoft.com/office/powerpoint/2010/main" val="3331660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76C705F-9A3D-4E32-AD99-F380F68D3A14}" type="datetimeFigureOut">
              <a:rPr lang="en-US"/>
              <a:pPr>
                <a:defRPr/>
              </a:pPr>
              <a:t>12/5/2017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8B9ABB-021D-4815-80CD-27F3CA010075}" type="slidenum">
              <a:rPr lang="en-US"/>
              <a:pPr>
                <a:defRPr/>
              </a:pPr>
              <a:t>‹#›</a:t>
            </a:fld>
            <a:endParaRPr lang="en-US" dirty="0"/>
          </a:p>
        </p:txBody>
      </p:sp>
    </p:spTree>
    <p:extLst>
      <p:ext uri="{BB962C8B-B14F-4D97-AF65-F5344CB8AC3E}">
        <p14:creationId xmlns:p14="http://schemas.microsoft.com/office/powerpoint/2010/main" val="98581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B10D9C-79AD-4B25-A423-23E162A76E27}" type="datetimeFigureOut">
              <a:rPr lang="en-US"/>
              <a:pPr>
                <a:defRPr/>
              </a:pPr>
              <a:t>12/5/2017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4F2E04-89C0-47B6-B96D-9514820A44D6}" type="slidenum">
              <a:rPr lang="en-US"/>
              <a:pPr>
                <a:defRPr/>
              </a:pPr>
              <a:t>‹#›</a:t>
            </a:fld>
            <a:endParaRPr lang="en-US" dirty="0"/>
          </a:p>
        </p:txBody>
      </p:sp>
    </p:spTree>
    <p:extLst>
      <p:ext uri="{BB962C8B-B14F-4D97-AF65-F5344CB8AC3E}">
        <p14:creationId xmlns:p14="http://schemas.microsoft.com/office/powerpoint/2010/main" val="687019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103D15F-3E23-4A6A-ACBA-494E08AAE60E}" type="datetimeFigureOut">
              <a:rPr lang="en-US"/>
              <a:pPr>
                <a:defRPr/>
              </a:pPr>
              <a:t>12/5/2017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6379950-3E6F-49BF-BACB-0C35A0D3D46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rebuchet MS" pitchFamily="34" charset="0"/>
        </a:defRPr>
      </a:lvl2pPr>
      <a:lvl3pPr algn="ctr" rtl="0" eaLnBrk="1" fontAlgn="base" hangingPunct="1">
        <a:spcBef>
          <a:spcPct val="0"/>
        </a:spcBef>
        <a:spcAft>
          <a:spcPct val="0"/>
        </a:spcAft>
        <a:defRPr sz="4400">
          <a:solidFill>
            <a:schemeClr val="tx1"/>
          </a:solidFill>
          <a:latin typeface="Trebuchet MS" pitchFamily="34" charset="0"/>
        </a:defRPr>
      </a:lvl3pPr>
      <a:lvl4pPr algn="ctr" rtl="0" eaLnBrk="1" fontAlgn="base" hangingPunct="1">
        <a:spcBef>
          <a:spcPct val="0"/>
        </a:spcBef>
        <a:spcAft>
          <a:spcPct val="0"/>
        </a:spcAft>
        <a:defRPr sz="4400">
          <a:solidFill>
            <a:schemeClr val="tx1"/>
          </a:solidFill>
          <a:latin typeface="Trebuchet MS" pitchFamily="34" charset="0"/>
        </a:defRPr>
      </a:lvl4pPr>
      <a:lvl5pPr algn="ctr" rtl="0" eaLnBrk="1" fontAlgn="base" hangingPunct="1">
        <a:spcBef>
          <a:spcPct val="0"/>
        </a:spcBef>
        <a:spcAft>
          <a:spcPct val="0"/>
        </a:spcAft>
        <a:defRPr sz="4400">
          <a:solidFill>
            <a:schemeClr val="tx1"/>
          </a:solidFill>
          <a:latin typeface="Trebuchet MS" pitchFamily="34" charset="0"/>
        </a:defRPr>
      </a:lvl5pPr>
      <a:lvl6pPr marL="457200" algn="ctr" rtl="0" eaLnBrk="1" fontAlgn="base" hangingPunct="1">
        <a:spcBef>
          <a:spcPct val="0"/>
        </a:spcBef>
        <a:spcAft>
          <a:spcPct val="0"/>
        </a:spcAft>
        <a:defRPr sz="4400">
          <a:solidFill>
            <a:schemeClr val="tx1"/>
          </a:solidFill>
          <a:latin typeface="Trebuchet MS" pitchFamily="34" charset="0"/>
        </a:defRPr>
      </a:lvl6pPr>
      <a:lvl7pPr marL="914400" algn="ctr" rtl="0" eaLnBrk="1" fontAlgn="base" hangingPunct="1">
        <a:spcBef>
          <a:spcPct val="0"/>
        </a:spcBef>
        <a:spcAft>
          <a:spcPct val="0"/>
        </a:spcAft>
        <a:defRPr sz="4400">
          <a:solidFill>
            <a:schemeClr val="tx1"/>
          </a:solidFill>
          <a:latin typeface="Trebuchet MS" pitchFamily="34" charset="0"/>
        </a:defRPr>
      </a:lvl7pPr>
      <a:lvl8pPr marL="1371600" algn="ctr" rtl="0" eaLnBrk="1" fontAlgn="base" hangingPunct="1">
        <a:spcBef>
          <a:spcPct val="0"/>
        </a:spcBef>
        <a:spcAft>
          <a:spcPct val="0"/>
        </a:spcAft>
        <a:defRPr sz="4400">
          <a:solidFill>
            <a:schemeClr val="tx1"/>
          </a:solidFill>
          <a:latin typeface="Trebuchet MS" pitchFamily="34" charset="0"/>
        </a:defRPr>
      </a:lvl8pPr>
      <a:lvl9pPr marL="1828800" algn="ctr" rtl="0" eaLnBrk="1" fontAlgn="base" hangingPunct="1">
        <a:spcBef>
          <a:spcPct val="0"/>
        </a:spcBef>
        <a:spcAft>
          <a:spcPct val="0"/>
        </a:spcAft>
        <a:defRPr sz="4400">
          <a:solidFill>
            <a:schemeClr val="tx1"/>
          </a:solidFill>
          <a:latin typeface="Trebuchet MS"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57200" y="1600200"/>
            <a:ext cx="8229600" cy="1143000"/>
          </a:xfrm>
        </p:spPr>
        <p:txBody>
          <a:bodyPr/>
          <a:lstStyle/>
          <a:p>
            <a:pPr eaLnBrk="1" hangingPunct="1"/>
            <a:r>
              <a:rPr lang="en-US" sz="3600" dirty="0"/>
              <a:t>First Amendment Limitations on a Government’s Ability to Regulate Demonstrations</a:t>
            </a:r>
            <a:br>
              <a:rPr lang="en-US" sz="3600" dirty="0"/>
            </a:br>
            <a:r>
              <a:rPr lang="en-US" sz="3600" dirty="0"/>
              <a:t/>
            </a:r>
            <a:br>
              <a:rPr lang="en-US" sz="3600" dirty="0"/>
            </a:br>
            <a:endParaRPr lang="en-US" sz="3600" i="1" dirty="0"/>
          </a:p>
        </p:txBody>
      </p:sp>
      <p:sp>
        <p:nvSpPr>
          <p:cNvPr id="8" name="Title 1"/>
          <p:cNvSpPr txBox="1">
            <a:spLocks/>
          </p:cNvSpPr>
          <p:nvPr/>
        </p:nvSpPr>
        <p:spPr bwMode="auto">
          <a:xfrm>
            <a:off x="457200" y="2743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rebuchet MS" pitchFamily="34" charset="0"/>
              </a:defRPr>
            </a:lvl2pPr>
            <a:lvl3pPr algn="ctr" rtl="0" eaLnBrk="0" fontAlgn="base" hangingPunct="0">
              <a:spcBef>
                <a:spcPct val="0"/>
              </a:spcBef>
              <a:spcAft>
                <a:spcPct val="0"/>
              </a:spcAft>
              <a:defRPr sz="4400">
                <a:solidFill>
                  <a:schemeClr val="tx1"/>
                </a:solidFill>
                <a:latin typeface="Trebuchet MS" pitchFamily="34" charset="0"/>
              </a:defRPr>
            </a:lvl3pPr>
            <a:lvl4pPr algn="ctr" rtl="0" eaLnBrk="0" fontAlgn="base" hangingPunct="0">
              <a:spcBef>
                <a:spcPct val="0"/>
              </a:spcBef>
              <a:spcAft>
                <a:spcPct val="0"/>
              </a:spcAft>
              <a:defRPr sz="4400">
                <a:solidFill>
                  <a:schemeClr val="tx1"/>
                </a:solidFill>
                <a:latin typeface="Trebuchet MS" pitchFamily="34" charset="0"/>
              </a:defRPr>
            </a:lvl4pPr>
            <a:lvl5pPr algn="ctr" rtl="0" eaLnBrk="0" fontAlgn="base" hangingPunct="0">
              <a:spcBef>
                <a:spcPct val="0"/>
              </a:spcBef>
              <a:spcAft>
                <a:spcPct val="0"/>
              </a:spcAft>
              <a:defRPr sz="4400">
                <a:solidFill>
                  <a:schemeClr val="tx1"/>
                </a:solidFill>
                <a:latin typeface="Trebuchet MS" pitchFamily="34" charset="0"/>
              </a:defRPr>
            </a:lvl5pPr>
            <a:lvl6pPr marL="457200" algn="ctr" rtl="0" fontAlgn="base">
              <a:spcBef>
                <a:spcPct val="0"/>
              </a:spcBef>
              <a:spcAft>
                <a:spcPct val="0"/>
              </a:spcAft>
              <a:defRPr sz="4400">
                <a:solidFill>
                  <a:schemeClr val="tx1"/>
                </a:solidFill>
                <a:latin typeface="Trebuchet MS" pitchFamily="34" charset="0"/>
              </a:defRPr>
            </a:lvl6pPr>
            <a:lvl7pPr marL="914400" algn="ctr" rtl="0" fontAlgn="base">
              <a:spcBef>
                <a:spcPct val="0"/>
              </a:spcBef>
              <a:spcAft>
                <a:spcPct val="0"/>
              </a:spcAft>
              <a:defRPr sz="4400">
                <a:solidFill>
                  <a:schemeClr val="tx1"/>
                </a:solidFill>
                <a:latin typeface="Trebuchet MS" pitchFamily="34" charset="0"/>
              </a:defRPr>
            </a:lvl7pPr>
            <a:lvl8pPr marL="1371600" algn="ctr" rtl="0" fontAlgn="base">
              <a:spcBef>
                <a:spcPct val="0"/>
              </a:spcBef>
              <a:spcAft>
                <a:spcPct val="0"/>
              </a:spcAft>
              <a:defRPr sz="4400">
                <a:solidFill>
                  <a:schemeClr val="tx1"/>
                </a:solidFill>
                <a:latin typeface="Trebuchet MS" pitchFamily="34" charset="0"/>
              </a:defRPr>
            </a:lvl8pPr>
            <a:lvl9pPr marL="1828800" algn="ctr" rtl="0" fontAlgn="base">
              <a:spcBef>
                <a:spcPct val="0"/>
              </a:spcBef>
              <a:spcAft>
                <a:spcPct val="0"/>
              </a:spcAft>
              <a:defRPr sz="4400">
                <a:solidFill>
                  <a:schemeClr val="tx1"/>
                </a:solidFill>
                <a:latin typeface="Trebuchet MS" pitchFamily="34" charset="0"/>
              </a:defRPr>
            </a:lvl9pPr>
          </a:lstStyle>
          <a:p>
            <a:pPr eaLnBrk="1" hangingPunct="1"/>
            <a:r>
              <a:rPr lang="en-US" sz="2400" i="1" dirty="0"/>
              <a:t>Tom Carr</a:t>
            </a:r>
          </a:p>
          <a:p>
            <a:pPr eaLnBrk="1" hangingPunct="1"/>
            <a:r>
              <a:rPr lang="en-US" sz="2400" i="1" dirty="0"/>
              <a:t>Boulder, Colorado City Attorney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FC087F-3578-432C-A59B-C22E2A1FD542}"/>
              </a:ext>
            </a:extLst>
          </p:cNvPr>
          <p:cNvSpPr>
            <a:spLocks noGrp="1"/>
          </p:cNvSpPr>
          <p:nvPr>
            <p:ph type="title"/>
          </p:nvPr>
        </p:nvSpPr>
        <p:spPr>
          <a:xfrm>
            <a:off x="304800" y="274638"/>
            <a:ext cx="8610600" cy="1143000"/>
          </a:xfrm>
        </p:spPr>
        <p:txBody>
          <a:bodyPr/>
          <a:lstStyle/>
          <a:p>
            <a:r>
              <a:rPr lang="en-US" i="1" dirty="0"/>
              <a:t>Thomas v. Chicago Park District</a:t>
            </a:r>
            <a:r>
              <a:rPr lang="en-US" dirty="0"/>
              <a:t>, 534 U.S. 316 (2002)</a:t>
            </a:r>
          </a:p>
        </p:txBody>
      </p:sp>
      <p:sp>
        <p:nvSpPr>
          <p:cNvPr id="3" name="Content Placeholder 2">
            <a:extLst>
              <a:ext uri="{FF2B5EF4-FFF2-40B4-BE49-F238E27FC236}">
                <a16:creationId xmlns:a16="http://schemas.microsoft.com/office/drawing/2014/main" xmlns="" id="{021E62DE-F94F-42F6-B14A-9CAD90CCAE36}"/>
              </a:ext>
            </a:extLst>
          </p:cNvPr>
          <p:cNvSpPr>
            <a:spLocks noGrp="1"/>
          </p:cNvSpPr>
          <p:nvPr>
            <p:ph idx="1"/>
          </p:nvPr>
        </p:nvSpPr>
        <p:spPr>
          <a:xfrm>
            <a:off x="304800" y="1600200"/>
            <a:ext cx="8382000" cy="4525963"/>
          </a:xfrm>
        </p:spPr>
        <p:txBody>
          <a:bodyPr/>
          <a:lstStyle/>
          <a:p>
            <a:r>
              <a:rPr lang="en-US" dirty="0"/>
              <a:t>Facial challenge to an ordinance requiring permits “to conduct a public assembly, parade, picnic, or other event” for more than 50 people.</a:t>
            </a:r>
          </a:p>
          <a:p>
            <a:r>
              <a:rPr lang="en-US" dirty="0"/>
              <a:t>Applications processed in order of receipt.</a:t>
            </a:r>
          </a:p>
          <a:p>
            <a:r>
              <a:rPr lang="en-US" dirty="0"/>
              <a:t>Denial only based on 13 specified grounds.</a:t>
            </a:r>
          </a:p>
          <a:p>
            <a:r>
              <a:rPr lang="en-US" dirty="0"/>
              <a:t>Denial must be in writing stating reason and if feasible providing means to cure.</a:t>
            </a:r>
          </a:p>
          <a:p>
            <a:pPr marL="0" indent="0">
              <a:buNone/>
            </a:pPr>
            <a:endParaRPr lang="en-US" dirty="0"/>
          </a:p>
        </p:txBody>
      </p:sp>
    </p:spTree>
    <p:extLst>
      <p:ext uri="{BB962C8B-B14F-4D97-AF65-F5344CB8AC3E}">
        <p14:creationId xmlns:p14="http://schemas.microsoft.com/office/powerpoint/2010/main" val="432452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7CAF109-86D8-4DCF-8B51-3B7920B6A901}"/>
              </a:ext>
            </a:extLst>
          </p:cNvPr>
          <p:cNvSpPr>
            <a:spLocks noGrp="1"/>
          </p:cNvSpPr>
          <p:nvPr>
            <p:ph idx="1"/>
          </p:nvPr>
        </p:nvSpPr>
        <p:spPr>
          <a:xfrm>
            <a:off x="457200" y="304800"/>
            <a:ext cx="8229600" cy="5821363"/>
          </a:xfrm>
        </p:spPr>
        <p:txBody>
          <a:bodyPr/>
          <a:lstStyle/>
          <a:p>
            <a:r>
              <a:rPr lang="en-US" dirty="0"/>
              <a:t>If a denial is based on prior receipt of a competing application, the district must suggest alternate times or places.</a:t>
            </a:r>
          </a:p>
          <a:p>
            <a:r>
              <a:rPr lang="en-US" dirty="0"/>
              <a:t>Unsuccessful applicant can appeal to the park superintendent within seven days, who must act within seven days.</a:t>
            </a:r>
          </a:p>
          <a:p>
            <a:r>
              <a:rPr lang="en-US" dirty="0"/>
              <a:t>If affirmed the applicant can seek judicial review.</a:t>
            </a:r>
          </a:p>
          <a:p>
            <a:r>
              <a:rPr lang="en-US" dirty="0"/>
              <a:t>Petitioners had sought permits to demonstrate in favor of marijuana legalization – some granted, some denied.</a:t>
            </a:r>
          </a:p>
        </p:txBody>
      </p:sp>
    </p:spTree>
    <p:extLst>
      <p:ext uri="{BB962C8B-B14F-4D97-AF65-F5344CB8AC3E}">
        <p14:creationId xmlns:p14="http://schemas.microsoft.com/office/powerpoint/2010/main" val="2992673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2A8E28-250D-49AF-80D6-9717C01FD9CD}"/>
              </a:ext>
            </a:extLst>
          </p:cNvPr>
          <p:cNvSpPr>
            <a:spLocks noGrp="1"/>
          </p:cNvSpPr>
          <p:nvPr>
            <p:ph type="title"/>
          </p:nvPr>
        </p:nvSpPr>
        <p:spPr/>
        <p:txBody>
          <a:bodyPr/>
          <a:lstStyle/>
          <a:p>
            <a:r>
              <a:rPr lang="en-US" dirty="0"/>
              <a:t>Key Factors in the Holding</a:t>
            </a:r>
          </a:p>
        </p:txBody>
      </p:sp>
      <p:sp>
        <p:nvSpPr>
          <p:cNvPr id="3" name="Content Placeholder 2">
            <a:extLst>
              <a:ext uri="{FF2B5EF4-FFF2-40B4-BE49-F238E27FC236}">
                <a16:creationId xmlns:a16="http://schemas.microsoft.com/office/drawing/2014/main" xmlns="" id="{5ECC22A8-D914-471E-ACAA-27B244633841}"/>
              </a:ext>
            </a:extLst>
          </p:cNvPr>
          <p:cNvSpPr>
            <a:spLocks noGrp="1"/>
          </p:cNvSpPr>
          <p:nvPr>
            <p:ph idx="1"/>
          </p:nvPr>
        </p:nvSpPr>
        <p:spPr>
          <a:xfrm>
            <a:off x="304800" y="1417638"/>
            <a:ext cx="8382000" cy="4708525"/>
          </a:xfrm>
        </p:spPr>
        <p:txBody>
          <a:bodyPr/>
          <a:lstStyle/>
          <a:p>
            <a:r>
              <a:rPr lang="en-US" sz="2800" dirty="0"/>
              <a:t>The ordinance was not limited to expressive activity.</a:t>
            </a:r>
          </a:p>
          <a:p>
            <a:r>
              <a:rPr lang="en-US" sz="2800" dirty="0"/>
              <a:t>Purpose of the permit system is coordinate multiple uses of limited space, to preserve park facilities, to prevent uses that are dangerous, unlawful, or impermissible and to assure financial accountability for damage caused by the event.</a:t>
            </a:r>
          </a:p>
          <a:p>
            <a:r>
              <a:rPr lang="en-US" sz="2800" dirty="0"/>
              <a:t>Ordinance provides narrowly drawn specific limitations, which constrain official discretion.</a:t>
            </a:r>
          </a:p>
        </p:txBody>
      </p:sp>
    </p:spTree>
    <p:extLst>
      <p:ext uri="{BB962C8B-B14F-4D97-AF65-F5344CB8AC3E}">
        <p14:creationId xmlns:p14="http://schemas.microsoft.com/office/powerpoint/2010/main" val="2867045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5C8797-3FEF-4027-B6A9-19E6A4875F57}"/>
              </a:ext>
            </a:extLst>
          </p:cNvPr>
          <p:cNvSpPr>
            <a:spLocks noGrp="1"/>
          </p:cNvSpPr>
          <p:nvPr>
            <p:ph type="title"/>
          </p:nvPr>
        </p:nvSpPr>
        <p:spPr/>
        <p:txBody>
          <a:bodyPr/>
          <a:lstStyle/>
          <a:p>
            <a:r>
              <a:rPr lang="en-US" sz="3600" i="1" dirty="0"/>
              <a:t/>
            </a:r>
            <a:br>
              <a:rPr lang="en-US" sz="3600" i="1" dirty="0"/>
            </a:br>
            <a:r>
              <a:rPr lang="en-US" sz="3600" i="1" dirty="0" err="1"/>
              <a:t>McCullen</a:t>
            </a:r>
            <a:r>
              <a:rPr lang="en-US" sz="3600" i="1" dirty="0"/>
              <a:t> v. Coakley</a:t>
            </a:r>
            <a:r>
              <a:rPr lang="en-US" sz="3600" dirty="0"/>
              <a:t>, </a:t>
            </a:r>
            <a:br>
              <a:rPr lang="en-US" sz="3600" dirty="0"/>
            </a:br>
            <a:r>
              <a:rPr lang="en-US" sz="3600" dirty="0"/>
              <a:t>134 S. Ct. 2518 (2014)</a:t>
            </a:r>
            <a:br>
              <a:rPr lang="en-US" sz="3600" dirty="0"/>
            </a:br>
            <a:endParaRPr lang="en-US" dirty="0"/>
          </a:p>
        </p:txBody>
      </p:sp>
      <p:sp>
        <p:nvSpPr>
          <p:cNvPr id="3" name="Content Placeholder 2">
            <a:extLst>
              <a:ext uri="{FF2B5EF4-FFF2-40B4-BE49-F238E27FC236}">
                <a16:creationId xmlns:a16="http://schemas.microsoft.com/office/drawing/2014/main" xmlns="" id="{5A0CEBE2-CEB3-45C4-ACA2-391AB84E59BC}"/>
              </a:ext>
            </a:extLst>
          </p:cNvPr>
          <p:cNvSpPr>
            <a:spLocks noGrp="1"/>
          </p:cNvSpPr>
          <p:nvPr>
            <p:ph idx="1"/>
          </p:nvPr>
        </p:nvSpPr>
        <p:spPr/>
        <p:txBody>
          <a:bodyPr/>
          <a:lstStyle/>
          <a:p>
            <a:r>
              <a:rPr lang="en-US" dirty="0"/>
              <a:t>Massachusetts law prohibited standing on streets or sidewalks within 35 feet of abortion clinics.</a:t>
            </a:r>
          </a:p>
          <a:p>
            <a:r>
              <a:rPr lang="en-US" dirty="0"/>
              <a:t>Exempted</a:t>
            </a:r>
          </a:p>
          <a:p>
            <a:pPr lvl="1"/>
            <a:r>
              <a:rPr lang="en-US" dirty="0"/>
              <a:t>People using the clinic</a:t>
            </a:r>
          </a:p>
          <a:p>
            <a:pPr lvl="1"/>
            <a:r>
              <a:rPr lang="en-US" dirty="0"/>
              <a:t>Employees entering or leaving</a:t>
            </a:r>
          </a:p>
          <a:p>
            <a:pPr lvl="1"/>
            <a:r>
              <a:rPr lang="en-US" dirty="0"/>
              <a:t>Emergency personnel</a:t>
            </a:r>
          </a:p>
          <a:p>
            <a:pPr lvl="1"/>
            <a:r>
              <a:rPr lang="en-US" dirty="0" err="1"/>
              <a:t>Passerbys</a:t>
            </a:r>
            <a:r>
              <a:rPr lang="en-US" dirty="0"/>
              <a:t> </a:t>
            </a:r>
          </a:p>
        </p:txBody>
      </p:sp>
    </p:spTree>
    <p:extLst>
      <p:ext uri="{BB962C8B-B14F-4D97-AF65-F5344CB8AC3E}">
        <p14:creationId xmlns:p14="http://schemas.microsoft.com/office/powerpoint/2010/main" val="2031323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441606-2AD8-45FA-9CA8-12B6DD0B9759}"/>
              </a:ext>
            </a:extLst>
          </p:cNvPr>
          <p:cNvSpPr>
            <a:spLocks noGrp="1"/>
          </p:cNvSpPr>
          <p:nvPr>
            <p:ph idx="1"/>
          </p:nvPr>
        </p:nvSpPr>
        <p:spPr>
          <a:xfrm>
            <a:off x="381000" y="457200"/>
            <a:ext cx="8305800" cy="5257800"/>
          </a:xfrm>
        </p:spPr>
        <p:txBody>
          <a:bodyPr/>
          <a:lstStyle/>
          <a:p>
            <a:r>
              <a:rPr lang="en-US" dirty="0"/>
              <a:t>The petitioners were sidewalk counselors.</a:t>
            </a:r>
          </a:p>
          <a:p>
            <a:r>
              <a:rPr lang="en-US" dirty="0"/>
              <a:t>Approached women entering the facility:</a:t>
            </a:r>
          </a:p>
          <a:p>
            <a:pPr lvl="1"/>
            <a:r>
              <a:rPr lang="en-US" dirty="0"/>
              <a:t>Good morning, may I give you my literature?</a:t>
            </a:r>
          </a:p>
          <a:p>
            <a:pPr lvl="1"/>
            <a:r>
              <a:rPr lang="en-US" dirty="0"/>
              <a:t> Is there anything I can do for you?</a:t>
            </a:r>
          </a:p>
          <a:p>
            <a:pPr lvl="1"/>
            <a:r>
              <a:rPr lang="en-US" dirty="0"/>
              <a:t> I'm available if you have any questions.”</a:t>
            </a:r>
          </a:p>
          <a:p>
            <a:r>
              <a:rPr lang="en-US" dirty="0"/>
              <a:t>Petitioners consider it essential to maintain a caring demeanor, a calm tone of voice, and direct eye contact during these exchanges.</a:t>
            </a:r>
          </a:p>
          <a:p>
            <a:r>
              <a:rPr lang="en-US" dirty="0"/>
              <a:t>The Boston clinic used employee “escorts.”</a:t>
            </a:r>
          </a:p>
        </p:txBody>
      </p:sp>
    </p:spTree>
    <p:extLst>
      <p:ext uri="{BB962C8B-B14F-4D97-AF65-F5344CB8AC3E}">
        <p14:creationId xmlns:p14="http://schemas.microsoft.com/office/powerpoint/2010/main" val="3849585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160B39D-1E45-4E90-B04A-4BD6FD3DBFE6}"/>
              </a:ext>
            </a:extLst>
          </p:cNvPr>
          <p:cNvSpPr>
            <a:spLocks noGrp="1"/>
          </p:cNvSpPr>
          <p:nvPr>
            <p:ph idx="1"/>
          </p:nvPr>
        </p:nvSpPr>
        <p:spPr>
          <a:xfrm>
            <a:off x="457200" y="914400"/>
            <a:ext cx="8229600" cy="5211763"/>
          </a:xfrm>
        </p:spPr>
        <p:txBody>
          <a:bodyPr/>
          <a:lstStyle/>
          <a:p>
            <a:r>
              <a:rPr lang="en-US" dirty="0"/>
              <a:t>Restrictions were not content-based.</a:t>
            </a:r>
          </a:p>
          <a:p>
            <a:r>
              <a:rPr lang="en-US" dirty="0"/>
              <a:t>Exemption for employees was not viewpoint-based.</a:t>
            </a:r>
          </a:p>
          <a:p>
            <a:r>
              <a:rPr lang="en-US" dirty="0"/>
              <a:t>Law substantially burdened the petitioners’ speech.</a:t>
            </a:r>
          </a:p>
          <a:p>
            <a:r>
              <a:rPr lang="en-US" dirty="0"/>
              <a:t>The law was not narrowly-tailored.</a:t>
            </a:r>
          </a:p>
          <a:p>
            <a:r>
              <a:rPr lang="en-US" dirty="0"/>
              <a:t>There are many less-intrusive alternatives to the 35 foot buffer.</a:t>
            </a:r>
          </a:p>
          <a:p>
            <a:pPr marL="0" indent="0">
              <a:buNone/>
            </a:pPr>
            <a:endParaRPr lang="en-US" dirty="0"/>
          </a:p>
        </p:txBody>
      </p:sp>
    </p:spTree>
    <p:extLst>
      <p:ext uri="{BB962C8B-B14F-4D97-AF65-F5344CB8AC3E}">
        <p14:creationId xmlns:p14="http://schemas.microsoft.com/office/powerpoint/2010/main" val="589901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E60844-2B14-4C51-881C-5D138FD9DF4C}"/>
              </a:ext>
            </a:extLst>
          </p:cNvPr>
          <p:cNvSpPr>
            <a:spLocks noGrp="1"/>
          </p:cNvSpPr>
          <p:nvPr>
            <p:ph type="title"/>
          </p:nvPr>
        </p:nvSpPr>
        <p:spPr>
          <a:xfrm>
            <a:off x="0" y="304800"/>
            <a:ext cx="9144000" cy="1112838"/>
          </a:xfrm>
        </p:spPr>
        <p:txBody>
          <a:bodyPr/>
          <a:lstStyle/>
          <a:p>
            <a:r>
              <a:rPr lang="en-US" sz="3200" i="1" dirty="0"/>
              <a:t>Citizens for Peace in Space v. City of Colorado Springs</a:t>
            </a:r>
            <a:r>
              <a:rPr lang="en-US" sz="3200" dirty="0"/>
              <a:t>, 477 F.3d 1212, 1220 (10th Cir. 2007)</a:t>
            </a:r>
            <a:r>
              <a:rPr lang="en-US" sz="2800" dirty="0"/>
              <a:t/>
            </a:r>
            <a:br>
              <a:rPr lang="en-US" sz="2800" dirty="0"/>
            </a:br>
            <a:endParaRPr lang="en-US" sz="2800" dirty="0"/>
          </a:p>
        </p:txBody>
      </p:sp>
      <p:sp>
        <p:nvSpPr>
          <p:cNvPr id="3" name="Content Placeholder 2">
            <a:extLst>
              <a:ext uri="{FF2B5EF4-FFF2-40B4-BE49-F238E27FC236}">
                <a16:creationId xmlns:a16="http://schemas.microsoft.com/office/drawing/2014/main" xmlns="" id="{766FB3C8-90FA-46BC-B50A-CD8D6667053B}"/>
              </a:ext>
            </a:extLst>
          </p:cNvPr>
          <p:cNvSpPr>
            <a:spLocks noGrp="1"/>
          </p:cNvSpPr>
          <p:nvPr>
            <p:ph idx="1"/>
          </p:nvPr>
        </p:nvSpPr>
        <p:spPr>
          <a:xfrm>
            <a:off x="457200" y="1219200"/>
            <a:ext cx="8229600" cy="4906963"/>
          </a:xfrm>
        </p:spPr>
        <p:txBody>
          <a:bodyPr/>
          <a:lstStyle/>
          <a:p>
            <a:r>
              <a:rPr lang="en-US" dirty="0"/>
              <a:t>Challenge to security plan for meeting of NATO ministers.</a:t>
            </a:r>
          </a:p>
          <a:p>
            <a:r>
              <a:rPr lang="en-US" dirty="0"/>
              <a:t>Complete exclusion zone around the Broadmoor.  Checkpoint was 310 yards from the hotel.</a:t>
            </a:r>
          </a:p>
          <a:p>
            <a:r>
              <a:rPr lang="en-US" dirty="0"/>
              <a:t>Challenged as not sufficiently narrowly tailored.</a:t>
            </a:r>
          </a:p>
          <a:p>
            <a:r>
              <a:rPr lang="en-US" dirty="0"/>
              <a:t>The court held that the restriction was tied closely to the prevention of terrorism.</a:t>
            </a:r>
          </a:p>
        </p:txBody>
      </p:sp>
    </p:spTree>
    <p:extLst>
      <p:ext uri="{BB962C8B-B14F-4D97-AF65-F5344CB8AC3E}">
        <p14:creationId xmlns:p14="http://schemas.microsoft.com/office/powerpoint/2010/main" val="892778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1129A6-64F5-48C8-837D-7D938DB5C346}"/>
              </a:ext>
            </a:extLst>
          </p:cNvPr>
          <p:cNvSpPr>
            <a:spLocks noGrp="1"/>
          </p:cNvSpPr>
          <p:nvPr>
            <p:ph type="title"/>
          </p:nvPr>
        </p:nvSpPr>
        <p:spPr/>
        <p:txBody>
          <a:bodyPr/>
          <a:lstStyle/>
          <a:p>
            <a:r>
              <a:rPr lang="en-US" dirty="0"/>
              <a:t/>
            </a:r>
            <a:br>
              <a:rPr lang="en-US" dirty="0"/>
            </a:br>
            <a:r>
              <a:rPr lang="en-US" sz="3600" i="1" dirty="0"/>
              <a:t>Board of Airport Comm'rs v. Jews for Jesus, Inc</a:t>
            </a:r>
            <a:r>
              <a:rPr lang="en-US" sz="3600" dirty="0"/>
              <a:t>, 482 U.S. 569 (1987)</a:t>
            </a:r>
            <a:br>
              <a:rPr lang="en-US" sz="3600" dirty="0"/>
            </a:br>
            <a:endParaRPr lang="en-US" dirty="0"/>
          </a:p>
        </p:txBody>
      </p:sp>
      <p:sp>
        <p:nvSpPr>
          <p:cNvPr id="3" name="Content Placeholder 2">
            <a:extLst>
              <a:ext uri="{FF2B5EF4-FFF2-40B4-BE49-F238E27FC236}">
                <a16:creationId xmlns:a16="http://schemas.microsoft.com/office/drawing/2014/main" xmlns="" id="{4E32FBB4-EDDD-427F-AEC4-319B99882F79}"/>
              </a:ext>
            </a:extLst>
          </p:cNvPr>
          <p:cNvSpPr>
            <a:spLocks noGrp="1"/>
          </p:cNvSpPr>
          <p:nvPr>
            <p:ph idx="1"/>
          </p:nvPr>
        </p:nvSpPr>
        <p:spPr/>
        <p:txBody>
          <a:bodyPr/>
          <a:lstStyle/>
          <a:p>
            <a:r>
              <a:rPr lang="en-US" dirty="0"/>
              <a:t>LAX adopted a rule banning all “first amendment activity” in the main terminal.</a:t>
            </a:r>
          </a:p>
          <a:p>
            <a:r>
              <a:rPr lang="en-US" dirty="0"/>
              <a:t>The prohibition included activity that did not impair the government interest in preventing congestion.</a:t>
            </a:r>
          </a:p>
          <a:p>
            <a:r>
              <a:rPr lang="en-US" dirty="0"/>
              <a:t>Would have been prohibited in a nonpublic forum. </a:t>
            </a:r>
          </a:p>
        </p:txBody>
      </p:sp>
    </p:spTree>
    <p:extLst>
      <p:ext uri="{BB962C8B-B14F-4D97-AF65-F5344CB8AC3E}">
        <p14:creationId xmlns:p14="http://schemas.microsoft.com/office/powerpoint/2010/main" val="3346209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5F25D7-9FA5-4A13-A360-0424DF99D033}"/>
              </a:ext>
            </a:extLst>
          </p:cNvPr>
          <p:cNvSpPr>
            <a:spLocks noGrp="1"/>
          </p:cNvSpPr>
          <p:nvPr>
            <p:ph type="title"/>
          </p:nvPr>
        </p:nvSpPr>
        <p:spPr>
          <a:xfrm>
            <a:off x="457200" y="274638"/>
            <a:ext cx="8229600" cy="1143000"/>
          </a:xfrm>
        </p:spPr>
        <p:txBody>
          <a:bodyPr/>
          <a:lstStyle/>
          <a:p>
            <a:r>
              <a:rPr lang="en-US" dirty="0"/>
              <a:t/>
            </a:r>
            <a:br>
              <a:rPr lang="en-US" dirty="0"/>
            </a:br>
            <a:r>
              <a:rPr lang="en-US" sz="3600" i="1" dirty="0" err="1"/>
              <a:t>Packingham</a:t>
            </a:r>
            <a:r>
              <a:rPr lang="en-US" sz="3600" i="1" dirty="0"/>
              <a:t> v. North Carolina</a:t>
            </a:r>
            <a:r>
              <a:rPr lang="en-US" sz="3600" dirty="0"/>
              <a:t>, </a:t>
            </a:r>
            <a:br>
              <a:rPr lang="en-US" sz="3600" dirty="0"/>
            </a:br>
            <a:r>
              <a:rPr lang="en-US" sz="3600" dirty="0"/>
              <a:t>137 S. Ct. 1730 (2017)</a:t>
            </a:r>
            <a:br>
              <a:rPr lang="en-US" sz="3600" dirty="0"/>
            </a:br>
            <a:endParaRPr lang="en-US" dirty="0"/>
          </a:p>
        </p:txBody>
      </p:sp>
      <p:sp>
        <p:nvSpPr>
          <p:cNvPr id="3" name="Content Placeholder 2">
            <a:extLst>
              <a:ext uri="{FF2B5EF4-FFF2-40B4-BE49-F238E27FC236}">
                <a16:creationId xmlns:a16="http://schemas.microsoft.com/office/drawing/2014/main" xmlns="" id="{32BE165B-10D7-4C43-B56D-D1493AA15716}"/>
              </a:ext>
            </a:extLst>
          </p:cNvPr>
          <p:cNvSpPr>
            <a:spLocks noGrp="1"/>
          </p:cNvSpPr>
          <p:nvPr>
            <p:ph idx="1"/>
          </p:nvPr>
        </p:nvSpPr>
        <p:spPr>
          <a:xfrm>
            <a:off x="457200" y="1417638"/>
            <a:ext cx="8229600" cy="4708525"/>
          </a:xfrm>
        </p:spPr>
        <p:txBody>
          <a:bodyPr/>
          <a:lstStyle/>
          <a:p>
            <a:r>
              <a:rPr lang="en-US" dirty="0"/>
              <a:t>Challenge to a law that prohibited registered sex offenders from using social media.</a:t>
            </a:r>
          </a:p>
          <a:p>
            <a:r>
              <a:rPr lang="en-US" dirty="0"/>
              <a:t>Content neutral - Intermediate scrutiny </a:t>
            </a:r>
          </a:p>
          <a:p>
            <a:r>
              <a:rPr lang="en-US" dirty="0"/>
              <a:t>A law must be narrowly tailored to serve a significant governmental interest.  The law must not “burden substantially more speech than is necessary to further the government's legitimate interests.”</a:t>
            </a:r>
          </a:p>
        </p:txBody>
      </p:sp>
    </p:spTree>
    <p:extLst>
      <p:ext uri="{BB962C8B-B14F-4D97-AF65-F5344CB8AC3E}">
        <p14:creationId xmlns:p14="http://schemas.microsoft.com/office/powerpoint/2010/main" val="949260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C33B01F-6E83-4B9B-9968-CBC4892E6C3E}"/>
              </a:ext>
            </a:extLst>
          </p:cNvPr>
          <p:cNvSpPr>
            <a:spLocks noGrp="1"/>
          </p:cNvSpPr>
          <p:nvPr>
            <p:ph idx="1"/>
          </p:nvPr>
        </p:nvSpPr>
        <p:spPr>
          <a:xfrm>
            <a:off x="457200" y="533400"/>
            <a:ext cx="8229600" cy="4525963"/>
          </a:xfrm>
        </p:spPr>
        <p:txBody>
          <a:bodyPr/>
          <a:lstStyle/>
          <a:p>
            <a:r>
              <a:rPr lang="en-US" dirty="0"/>
              <a:t>There is an important government interest in protecting children from sexual abuse.</a:t>
            </a:r>
          </a:p>
          <a:p>
            <a:r>
              <a:rPr lang="en-US" dirty="0"/>
              <a:t>Prohibiting the use of social networks prohibits a broad scope of protected activity.</a:t>
            </a:r>
          </a:p>
          <a:p>
            <a:r>
              <a:rPr lang="en-US" dirty="0"/>
              <a:t>Not sufficiently narrowly tailored to be upheld.</a:t>
            </a:r>
          </a:p>
        </p:txBody>
      </p:sp>
    </p:spTree>
    <p:extLst>
      <p:ext uri="{BB962C8B-B14F-4D97-AF65-F5344CB8AC3E}">
        <p14:creationId xmlns:p14="http://schemas.microsoft.com/office/powerpoint/2010/main" val="3792046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701D38-C022-4FE0-BD2C-5BF2672E5C53}"/>
              </a:ext>
            </a:extLst>
          </p:cNvPr>
          <p:cNvSpPr>
            <a:spLocks noGrp="1"/>
          </p:cNvSpPr>
          <p:nvPr>
            <p:ph type="title"/>
          </p:nvPr>
        </p:nvSpPr>
        <p:spPr/>
        <p:txBody>
          <a:bodyPr/>
          <a:lstStyle/>
          <a:p>
            <a:r>
              <a:rPr lang="en-US" dirty="0"/>
              <a:t>Purpose of this Webinar</a:t>
            </a:r>
          </a:p>
        </p:txBody>
      </p:sp>
      <p:sp>
        <p:nvSpPr>
          <p:cNvPr id="3" name="Content Placeholder 2">
            <a:extLst>
              <a:ext uri="{FF2B5EF4-FFF2-40B4-BE49-F238E27FC236}">
                <a16:creationId xmlns:a16="http://schemas.microsoft.com/office/drawing/2014/main" xmlns="" id="{22728B4F-F4F9-4A8A-945B-9FE7B734D607}"/>
              </a:ext>
            </a:extLst>
          </p:cNvPr>
          <p:cNvSpPr>
            <a:spLocks noGrp="1"/>
          </p:cNvSpPr>
          <p:nvPr>
            <p:ph idx="1"/>
          </p:nvPr>
        </p:nvSpPr>
        <p:spPr/>
        <p:txBody>
          <a:bodyPr/>
          <a:lstStyle/>
          <a:p>
            <a:pPr marL="0" indent="0">
              <a:buNone/>
            </a:pPr>
            <a:r>
              <a:rPr lang="en-US" dirty="0"/>
              <a:t>To provide the practitioner with a better understanding of a government’s ability to regulate demonstrations within the limitations imposed by the first amendment.</a:t>
            </a:r>
          </a:p>
        </p:txBody>
      </p:sp>
    </p:spTree>
    <p:extLst>
      <p:ext uri="{BB962C8B-B14F-4D97-AF65-F5344CB8AC3E}">
        <p14:creationId xmlns:p14="http://schemas.microsoft.com/office/powerpoint/2010/main" val="1144360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91CCF4-B0D3-4427-AB1C-ED65E5A7074E}"/>
              </a:ext>
            </a:extLst>
          </p:cNvPr>
          <p:cNvSpPr>
            <a:spLocks noGrp="1"/>
          </p:cNvSpPr>
          <p:nvPr>
            <p:ph type="title"/>
          </p:nvPr>
        </p:nvSpPr>
        <p:spPr>
          <a:xfrm>
            <a:off x="457200" y="274638"/>
            <a:ext cx="8229600" cy="1143000"/>
          </a:xfrm>
        </p:spPr>
        <p:txBody>
          <a:bodyPr/>
          <a:lstStyle/>
          <a:p>
            <a:r>
              <a:rPr lang="en-US" dirty="0"/>
              <a:t/>
            </a:r>
            <a:br>
              <a:rPr lang="en-US" dirty="0"/>
            </a:br>
            <a:r>
              <a:rPr lang="en-US" sz="4000" i="1" dirty="0"/>
              <a:t>Reed v. Town of Gilbert,</a:t>
            </a:r>
            <a:br>
              <a:rPr lang="en-US" sz="4000" i="1" dirty="0"/>
            </a:br>
            <a:r>
              <a:rPr lang="en-US" sz="4000" dirty="0"/>
              <a:t> 135 S. Ct. 2218 (2015)</a:t>
            </a:r>
            <a:br>
              <a:rPr lang="en-US" sz="4000" dirty="0"/>
            </a:br>
            <a:endParaRPr lang="en-US" dirty="0"/>
          </a:p>
        </p:txBody>
      </p:sp>
      <p:sp>
        <p:nvSpPr>
          <p:cNvPr id="3" name="Content Placeholder 2">
            <a:extLst>
              <a:ext uri="{FF2B5EF4-FFF2-40B4-BE49-F238E27FC236}">
                <a16:creationId xmlns:a16="http://schemas.microsoft.com/office/drawing/2014/main" xmlns="" id="{D04B9439-7830-4B33-B4BF-CD175ACBF548}"/>
              </a:ext>
            </a:extLst>
          </p:cNvPr>
          <p:cNvSpPr>
            <a:spLocks noGrp="1"/>
          </p:cNvSpPr>
          <p:nvPr>
            <p:ph idx="1"/>
          </p:nvPr>
        </p:nvSpPr>
        <p:spPr>
          <a:xfrm>
            <a:off x="457200" y="1905000"/>
            <a:ext cx="8229600" cy="4221163"/>
          </a:xfrm>
        </p:spPr>
        <p:txBody>
          <a:bodyPr/>
          <a:lstStyle/>
          <a:p>
            <a:r>
              <a:rPr lang="en-US" sz="2800" dirty="0"/>
              <a:t>Gilbert’s sign code regulated temporary signs and had exemptions for political signs.</a:t>
            </a:r>
          </a:p>
          <a:p>
            <a:r>
              <a:rPr lang="en-US" sz="2800" dirty="0"/>
              <a:t>The petitioner’s church used temporary signs to provide information about the location of services.</a:t>
            </a:r>
          </a:p>
          <a:p>
            <a:r>
              <a:rPr lang="en-US" sz="2800" dirty="0"/>
              <a:t>Court held that regulation was content-based, because a person needed to read the sign to determine whether the regulation applied.</a:t>
            </a:r>
          </a:p>
        </p:txBody>
      </p:sp>
    </p:spTree>
    <p:extLst>
      <p:ext uri="{BB962C8B-B14F-4D97-AF65-F5344CB8AC3E}">
        <p14:creationId xmlns:p14="http://schemas.microsoft.com/office/powerpoint/2010/main" val="157445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961851-0AD8-43BB-99F9-C56D462BEC5D}"/>
              </a:ext>
            </a:extLst>
          </p:cNvPr>
          <p:cNvSpPr>
            <a:spLocks noGrp="1"/>
          </p:cNvSpPr>
          <p:nvPr>
            <p:ph type="title"/>
          </p:nvPr>
        </p:nvSpPr>
        <p:spPr>
          <a:xfrm>
            <a:off x="457200" y="0"/>
            <a:ext cx="8229600" cy="1219200"/>
          </a:xfrm>
        </p:spPr>
        <p:txBody>
          <a:bodyPr/>
          <a:lstStyle/>
          <a:p>
            <a:r>
              <a:rPr lang="en-US" sz="3600" u="sng" dirty="0"/>
              <a:t/>
            </a:r>
            <a:br>
              <a:rPr lang="en-US" sz="3600" u="sng" dirty="0"/>
            </a:br>
            <a:r>
              <a:rPr lang="en-US" sz="3600" u="sng" dirty="0"/>
              <a:t>Fleming v. Jefferson </a:t>
            </a:r>
            <a:r>
              <a:rPr lang="en-US" sz="3600" u="sng" dirty="0" err="1"/>
              <a:t>Cty</a:t>
            </a:r>
            <a:r>
              <a:rPr lang="en-US" sz="3600" u="sng" dirty="0"/>
              <a:t>. Sch. Dist.</a:t>
            </a:r>
            <a:r>
              <a:rPr lang="en-US" sz="3600" dirty="0"/>
              <a:t>, 298 F.3d 918, 923 (10th Cir. 2002</a:t>
            </a:r>
            <a:r>
              <a:rPr lang="en-US" dirty="0"/>
              <a:t>)</a:t>
            </a:r>
            <a:br>
              <a:rPr lang="en-US" dirty="0"/>
            </a:br>
            <a:endParaRPr lang="en-US" dirty="0"/>
          </a:p>
        </p:txBody>
      </p:sp>
      <p:sp>
        <p:nvSpPr>
          <p:cNvPr id="3" name="Content Placeholder 2">
            <a:extLst>
              <a:ext uri="{FF2B5EF4-FFF2-40B4-BE49-F238E27FC236}">
                <a16:creationId xmlns:a16="http://schemas.microsoft.com/office/drawing/2014/main" xmlns="" id="{CDF649F2-6936-4198-9E56-D0C3B9BC7FF2}"/>
              </a:ext>
            </a:extLst>
          </p:cNvPr>
          <p:cNvSpPr>
            <a:spLocks noGrp="1"/>
          </p:cNvSpPr>
          <p:nvPr>
            <p:ph idx="1"/>
          </p:nvPr>
        </p:nvSpPr>
        <p:spPr>
          <a:xfrm>
            <a:off x="0" y="1371600"/>
            <a:ext cx="9144000" cy="4754563"/>
          </a:xfrm>
        </p:spPr>
        <p:txBody>
          <a:bodyPr/>
          <a:lstStyle/>
          <a:p>
            <a:r>
              <a:rPr lang="en-US" dirty="0"/>
              <a:t>Challenge to restrictions on content of tiles to be placed on the walls at Columbine High School.</a:t>
            </a:r>
          </a:p>
          <a:p>
            <a:r>
              <a:rPr lang="en-US" dirty="0"/>
              <a:t>School district had adopted content-restrictive guidelines.</a:t>
            </a:r>
          </a:p>
          <a:p>
            <a:r>
              <a:rPr lang="en-US" dirty="0"/>
              <a:t>Plaintiffs wanted to include religious messages.</a:t>
            </a:r>
          </a:p>
          <a:p>
            <a:r>
              <a:rPr lang="en-US" dirty="0"/>
              <a:t>The tiles were government speech and therefore the district could regulate content.</a:t>
            </a:r>
          </a:p>
        </p:txBody>
      </p:sp>
    </p:spTree>
    <p:extLst>
      <p:ext uri="{BB962C8B-B14F-4D97-AF65-F5344CB8AC3E}">
        <p14:creationId xmlns:p14="http://schemas.microsoft.com/office/powerpoint/2010/main" val="3088055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BFDF63B-6660-4BB9-8AF9-5FAD183913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37987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543C73-9FA3-4FD2-85DA-69F44F79E7A1}"/>
              </a:ext>
            </a:extLst>
          </p:cNvPr>
          <p:cNvSpPr>
            <a:spLocks noGrp="1"/>
          </p:cNvSpPr>
          <p:nvPr>
            <p:ph type="title"/>
          </p:nvPr>
        </p:nvSpPr>
        <p:spPr>
          <a:xfrm>
            <a:off x="0" y="152400"/>
            <a:ext cx="9144000" cy="1066800"/>
          </a:xfrm>
        </p:spPr>
        <p:txBody>
          <a:bodyPr/>
          <a:lstStyle/>
          <a:p>
            <a:r>
              <a:rPr lang="en-US" sz="3200" i="1" dirty="0"/>
              <a:t>Seattle Affiliate, v. City of Seattle</a:t>
            </a:r>
            <a:r>
              <a:rPr lang="en-US" sz="3200" dirty="0"/>
              <a:t>, </a:t>
            </a:r>
            <a:br>
              <a:rPr lang="en-US" sz="3200" dirty="0"/>
            </a:br>
            <a:r>
              <a:rPr lang="en-US" sz="3200" dirty="0"/>
              <a:t>550 F.3d 788 (9</a:t>
            </a:r>
            <a:r>
              <a:rPr lang="en-US" sz="3200" baseline="30000" dirty="0"/>
              <a:t>th</a:t>
            </a:r>
            <a:r>
              <a:rPr lang="en-US" sz="3200" dirty="0"/>
              <a:t> Cir. 2008)</a:t>
            </a:r>
          </a:p>
        </p:txBody>
      </p:sp>
      <p:sp>
        <p:nvSpPr>
          <p:cNvPr id="3" name="Content Placeholder 2">
            <a:extLst>
              <a:ext uri="{FF2B5EF4-FFF2-40B4-BE49-F238E27FC236}">
                <a16:creationId xmlns:a16="http://schemas.microsoft.com/office/drawing/2014/main" xmlns="" id="{CACFA838-009A-47DD-BFD6-BCFFA179E531}"/>
              </a:ext>
            </a:extLst>
          </p:cNvPr>
          <p:cNvSpPr>
            <a:spLocks noGrp="1"/>
          </p:cNvSpPr>
          <p:nvPr>
            <p:ph idx="1"/>
          </p:nvPr>
        </p:nvSpPr>
        <p:spPr>
          <a:xfrm>
            <a:off x="457200" y="1219200"/>
            <a:ext cx="8229600" cy="4906963"/>
          </a:xfrm>
        </p:spPr>
        <p:txBody>
          <a:bodyPr/>
          <a:lstStyle/>
          <a:p>
            <a:r>
              <a:rPr lang="en-US" sz="2800" dirty="0"/>
              <a:t>Demonstration against police brutality.</a:t>
            </a:r>
          </a:p>
          <a:p>
            <a:r>
              <a:rPr lang="en-US" sz="2800" dirty="0"/>
              <a:t>Seattle Parade Ordinance gave the police chief discretion to alter the route in the interest of pedestrian and traffic safety.</a:t>
            </a:r>
          </a:p>
          <a:p>
            <a:r>
              <a:rPr lang="en-US" sz="2800" dirty="0"/>
              <a:t>In 2002, the permit issued required the marchers to use the sidewalks and obey traffic laws if there were fewer than 200 marchers.</a:t>
            </a:r>
          </a:p>
          <a:p>
            <a:r>
              <a:rPr lang="en-US" sz="2800" dirty="0"/>
              <a:t>In 2003, there was no such language.</a:t>
            </a:r>
          </a:p>
          <a:p>
            <a:r>
              <a:rPr lang="en-US" sz="2800" dirty="0"/>
              <a:t>Only 80 to 100 people participated.</a:t>
            </a:r>
          </a:p>
          <a:p>
            <a:r>
              <a:rPr lang="en-US" sz="2800" dirty="0"/>
              <a:t>An officer directed them to use the sidewalk.</a:t>
            </a:r>
          </a:p>
        </p:txBody>
      </p:sp>
    </p:spTree>
    <p:extLst>
      <p:ext uri="{BB962C8B-B14F-4D97-AF65-F5344CB8AC3E}">
        <p14:creationId xmlns:p14="http://schemas.microsoft.com/office/powerpoint/2010/main" val="3888952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9549AF8-6A74-4A6F-8601-78465F4C3A4B}"/>
              </a:ext>
            </a:extLst>
          </p:cNvPr>
          <p:cNvSpPr>
            <a:spLocks noGrp="1"/>
          </p:cNvSpPr>
          <p:nvPr>
            <p:ph idx="1"/>
          </p:nvPr>
        </p:nvSpPr>
        <p:spPr>
          <a:xfrm>
            <a:off x="457200" y="381000"/>
            <a:ext cx="8229600" cy="5745163"/>
          </a:xfrm>
        </p:spPr>
        <p:txBody>
          <a:bodyPr/>
          <a:lstStyle/>
          <a:p>
            <a:r>
              <a:rPr lang="en-US" dirty="0"/>
              <a:t>Testimony at trial showed that there were no set guidelines for what constituted risk to pedestrian or traffic safety.</a:t>
            </a:r>
          </a:p>
          <a:p>
            <a:r>
              <a:rPr lang="en-US" dirty="0"/>
              <a:t>One officer testified that it would be appropriate to move a march if it was going to inconvenience patrons at sidewalk cafes.  </a:t>
            </a:r>
          </a:p>
          <a:p>
            <a:r>
              <a:rPr lang="en-US" dirty="0"/>
              <a:t>Court held that the parade ordinance was unconstitutional.</a:t>
            </a:r>
          </a:p>
        </p:txBody>
      </p:sp>
    </p:spTree>
    <p:extLst>
      <p:ext uri="{BB962C8B-B14F-4D97-AF65-F5344CB8AC3E}">
        <p14:creationId xmlns:p14="http://schemas.microsoft.com/office/powerpoint/2010/main" val="2923902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216C5-BEFC-4D6C-8AED-E247814462B6}"/>
              </a:ext>
            </a:extLst>
          </p:cNvPr>
          <p:cNvSpPr>
            <a:spLocks noGrp="1"/>
          </p:cNvSpPr>
          <p:nvPr>
            <p:ph type="title"/>
          </p:nvPr>
        </p:nvSpPr>
        <p:spPr/>
        <p:txBody>
          <a:bodyPr/>
          <a:lstStyle/>
          <a:p>
            <a:r>
              <a:rPr lang="en-US" sz="4000" i="1" dirty="0"/>
              <a:t>Berger v. City of Seattle</a:t>
            </a:r>
            <a:r>
              <a:rPr lang="en-US" sz="4000" dirty="0"/>
              <a:t>, 569 F.3d 1029 (9</a:t>
            </a:r>
            <a:r>
              <a:rPr lang="en-US" sz="4000" baseline="30000" dirty="0"/>
              <a:t>th</a:t>
            </a:r>
            <a:r>
              <a:rPr lang="en-US" sz="4000" dirty="0"/>
              <a:t> Cir. 2009)(</a:t>
            </a:r>
            <a:r>
              <a:rPr lang="en-US" sz="4000" i="1" dirty="0" err="1"/>
              <a:t>en</a:t>
            </a:r>
            <a:r>
              <a:rPr lang="en-US" sz="4000" i="1" dirty="0"/>
              <a:t> banc</a:t>
            </a:r>
            <a:r>
              <a:rPr lang="en-US" sz="4000" dirty="0"/>
              <a:t>)</a:t>
            </a:r>
          </a:p>
        </p:txBody>
      </p:sp>
      <p:sp>
        <p:nvSpPr>
          <p:cNvPr id="3" name="Content Placeholder 2">
            <a:extLst>
              <a:ext uri="{FF2B5EF4-FFF2-40B4-BE49-F238E27FC236}">
                <a16:creationId xmlns:a16="http://schemas.microsoft.com/office/drawing/2014/main" xmlns="" id="{EA06CDAE-DA98-4AC5-B013-66EE2B46CF85}"/>
              </a:ext>
            </a:extLst>
          </p:cNvPr>
          <p:cNvSpPr>
            <a:spLocks noGrp="1"/>
          </p:cNvSpPr>
          <p:nvPr>
            <p:ph idx="1"/>
          </p:nvPr>
        </p:nvSpPr>
        <p:spPr/>
        <p:txBody>
          <a:bodyPr/>
          <a:lstStyle/>
          <a:p>
            <a:r>
              <a:rPr lang="en-US" dirty="0"/>
              <a:t>Balloon guy was a jerk.</a:t>
            </a:r>
          </a:p>
          <a:p>
            <a:r>
              <a:rPr lang="en-US" dirty="0"/>
              <a:t>City drafted policy requiting permits for vendors and performers at Seattle Center.</a:t>
            </a:r>
          </a:p>
          <a:p>
            <a:r>
              <a:rPr lang="en-US" dirty="0"/>
              <a:t>Rule requiring permits was not sufficiently narrowly tailored.</a:t>
            </a:r>
          </a:p>
          <a:p>
            <a:r>
              <a:rPr lang="en-US" dirty="0"/>
              <a:t>Park users were not captive ordinance.</a:t>
            </a:r>
          </a:p>
          <a:p>
            <a:r>
              <a:rPr lang="en-US" dirty="0"/>
              <a:t>Rule prohibiting active solicitation was content-based.</a:t>
            </a:r>
          </a:p>
        </p:txBody>
      </p:sp>
    </p:spTree>
    <p:extLst>
      <p:ext uri="{BB962C8B-B14F-4D97-AF65-F5344CB8AC3E}">
        <p14:creationId xmlns:p14="http://schemas.microsoft.com/office/powerpoint/2010/main" val="1601307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E155AF-139C-4C98-9ED6-6E3E5340AC45}"/>
              </a:ext>
            </a:extLst>
          </p:cNvPr>
          <p:cNvSpPr>
            <a:spLocks noGrp="1"/>
          </p:cNvSpPr>
          <p:nvPr>
            <p:ph type="title"/>
          </p:nvPr>
        </p:nvSpPr>
        <p:spPr/>
        <p:txBody>
          <a:bodyPr/>
          <a:lstStyle/>
          <a:p>
            <a:r>
              <a:rPr lang="en-US" sz="4000" i="1" dirty="0"/>
              <a:t>Sanders v. City of Seattle</a:t>
            </a:r>
            <a:r>
              <a:rPr lang="en-US" sz="4000" dirty="0"/>
              <a:t>, </a:t>
            </a:r>
            <a:br>
              <a:rPr lang="en-US" sz="4000" dirty="0"/>
            </a:br>
            <a:r>
              <a:rPr lang="en-US" sz="4000" dirty="0"/>
              <a:t>156 P.3d 874 (Wash. 2007)</a:t>
            </a:r>
            <a:endParaRPr lang="en-US" sz="4000" i="1" dirty="0"/>
          </a:p>
        </p:txBody>
      </p:sp>
      <p:sp>
        <p:nvSpPr>
          <p:cNvPr id="3" name="Content Placeholder 2">
            <a:extLst>
              <a:ext uri="{FF2B5EF4-FFF2-40B4-BE49-F238E27FC236}">
                <a16:creationId xmlns:a16="http://schemas.microsoft.com/office/drawing/2014/main" xmlns="" id="{58C9A738-0055-41C7-BDCD-F91F110A77EA}"/>
              </a:ext>
            </a:extLst>
          </p:cNvPr>
          <p:cNvSpPr>
            <a:spLocks noGrp="1"/>
          </p:cNvSpPr>
          <p:nvPr>
            <p:ph idx="1"/>
          </p:nvPr>
        </p:nvSpPr>
        <p:spPr/>
        <p:txBody>
          <a:bodyPr/>
          <a:lstStyle/>
          <a:p>
            <a:r>
              <a:rPr lang="en-US" dirty="0"/>
              <a:t>Challenge to shopping center rule that persons carrying signs through shopping center on city easement.</a:t>
            </a:r>
          </a:p>
          <a:p>
            <a:r>
              <a:rPr lang="en-US" dirty="0"/>
              <a:t>Court held that it was a nonpublic forum, restriction was content neutral and not a prior restraint.</a:t>
            </a:r>
          </a:p>
        </p:txBody>
      </p:sp>
    </p:spTree>
    <p:extLst>
      <p:ext uri="{BB962C8B-B14F-4D97-AF65-F5344CB8AC3E}">
        <p14:creationId xmlns:p14="http://schemas.microsoft.com/office/powerpoint/2010/main" val="4053977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AE3F16-C450-4EED-B09A-99573C044F97}"/>
              </a:ext>
            </a:extLst>
          </p:cNvPr>
          <p:cNvSpPr>
            <a:spLocks noGrp="1"/>
          </p:cNvSpPr>
          <p:nvPr>
            <p:ph type="title"/>
          </p:nvPr>
        </p:nvSpPr>
        <p:spPr/>
        <p:txBody>
          <a:bodyPr/>
          <a:lstStyle/>
          <a:p>
            <a:r>
              <a:rPr lang="en-US" dirty="0"/>
              <a:t>Charlottesville</a:t>
            </a:r>
          </a:p>
        </p:txBody>
      </p:sp>
      <p:pic>
        <p:nvPicPr>
          <p:cNvPr id="5" name="Content Placeholder 4">
            <a:extLst>
              <a:ext uri="{FF2B5EF4-FFF2-40B4-BE49-F238E27FC236}">
                <a16:creationId xmlns:a16="http://schemas.microsoft.com/office/drawing/2014/main" xmlns="" id="{EFEB06EC-C50C-4880-B8C4-188ED37849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5697" y="1444142"/>
            <a:ext cx="7492605" cy="4210844"/>
          </a:xfrm>
        </p:spPr>
      </p:pic>
    </p:spTree>
    <p:extLst>
      <p:ext uri="{BB962C8B-B14F-4D97-AF65-F5344CB8AC3E}">
        <p14:creationId xmlns:p14="http://schemas.microsoft.com/office/powerpoint/2010/main" val="437169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60D3029-35B9-4AB2-AEA3-753434DFB91C}"/>
              </a:ext>
            </a:extLst>
          </p:cNvPr>
          <p:cNvSpPr>
            <a:spLocks noGrp="1"/>
          </p:cNvSpPr>
          <p:nvPr>
            <p:ph idx="1"/>
          </p:nvPr>
        </p:nvSpPr>
        <p:spPr>
          <a:xfrm>
            <a:off x="304800" y="228600"/>
            <a:ext cx="8458200" cy="5715000"/>
          </a:xfrm>
        </p:spPr>
        <p:txBody>
          <a:bodyPr/>
          <a:lstStyle/>
          <a:p>
            <a:r>
              <a:rPr lang="en-US" dirty="0"/>
              <a:t>City of Charlottesville changed the name of Lee park to Emancipation Park and planned to remove a statue of Robert E. Lee.</a:t>
            </a:r>
          </a:p>
          <a:p>
            <a:r>
              <a:rPr lang="en-US" dirty="0"/>
              <a:t>Jason Kessler applied for and received a permit to hold a demonstration in Emancipation Park.</a:t>
            </a:r>
          </a:p>
          <a:p>
            <a:r>
              <a:rPr lang="en-US" dirty="0"/>
              <a:t>Emancipation Park is only one block square.</a:t>
            </a:r>
          </a:p>
          <a:p>
            <a:r>
              <a:rPr lang="en-US" dirty="0"/>
              <a:t>In the following weeks the city granted permits to groups of counter-protestors at other parks.</a:t>
            </a:r>
          </a:p>
          <a:p>
            <a:endParaRPr lang="en-US" dirty="0"/>
          </a:p>
        </p:txBody>
      </p:sp>
    </p:spTree>
    <p:extLst>
      <p:ext uri="{BB962C8B-B14F-4D97-AF65-F5344CB8AC3E}">
        <p14:creationId xmlns:p14="http://schemas.microsoft.com/office/powerpoint/2010/main" val="2307313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833581D3-7EA4-49F9-B90A-FA7EC69C1B97}"/>
              </a:ext>
            </a:extLst>
          </p:cNvPr>
          <p:cNvSpPr>
            <a:spLocks noGrp="1"/>
          </p:cNvSpPr>
          <p:nvPr>
            <p:ph type="body" idx="1"/>
          </p:nvPr>
        </p:nvSpPr>
        <p:spPr>
          <a:xfrm>
            <a:off x="411560" y="494350"/>
            <a:ext cx="4040188" cy="639762"/>
          </a:xfrm>
        </p:spPr>
        <p:txBody>
          <a:bodyPr/>
          <a:lstStyle/>
          <a:p>
            <a:r>
              <a:rPr lang="en-US" sz="2800" dirty="0"/>
              <a:t>Emancipation Park</a:t>
            </a:r>
            <a:r>
              <a:rPr lang="en-US" dirty="0"/>
              <a:t>	</a:t>
            </a:r>
          </a:p>
        </p:txBody>
      </p:sp>
      <p:pic>
        <p:nvPicPr>
          <p:cNvPr id="12" name="Content Placeholder 11">
            <a:extLst>
              <a:ext uri="{FF2B5EF4-FFF2-40B4-BE49-F238E27FC236}">
                <a16:creationId xmlns:a16="http://schemas.microsoft.com/office/drawing/2014/main" xmlns="" id="{0893C831-B4F7-45F4-B45A-7A643157CFA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5224" y="1676400"/>
            <a:ext cx="4176776" cy="3790620"/>
          </a:xfrm>
        </p:spPr>
      </p:pic>
      <p:sp>
        <p:nvSpPr>
          <p:cNvPr id="7" name="Text Placeholder 6">
            <a:extLst>
              <a:ext uri="{FF2B5EF4-FFF2-40B4-BE49-F238E27FC236}">
                <a16:creationId xmlns:a16="http://schemas.microsoft.com/office/drawing/2014/main" xmlns="" id="{A8C384C9-3986-4E12-9291-DB1796F33087}"/>
              </a:ext>
            </a:extLst>
          </p:cNvPr>
          <p:cNvSpPr>
            <a:spLocks noGrp="1"/>
          </p:cNvSpPr>
          <p:nvPr>
            <p:ph type="body" sz="quarter" idx="3"/>
          </p:nvPr>
        </p:nvSpPr>
        <p:spPr>
          <a:xfrm>
            <a:off x="4624430" y="494350"/>
            <a:ext cx="4041775" cy="639762"/>
          </a:xfrm>
        </p:spPr>
        <p:txBody>
          <a:bodyPr/>
          <a:lstStyle/>
          <a:p>
            <a:r>
              <a:rPr lang="en-US" sz="2800" dirty="0"/>
              <a:t>McIntire Park</a:t>
            </a:r>
          </a:p>
        </p:txBody>
      </p:sp>
      <p:pic>
        <p:nvPicPr>
          <p:cNvPr id="14" name="Content Placeholder 13">
            <a:extLst>
              <a:ext uri="{FF2B5EF4-FFF2-40B4-BE49-F238E27FC236}">
                <a16:creationId xmlns:a16="http://schemas.microsoft.com/office/drawing/2014/main" xmlns="" id="{176D1547-91E7-402B-8B4C-271A9F007828}"/>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92585" y="1676400"/>
            <a:ext cx="4041775" cy="3794739"/>
          </a:xfrm>
        </p:spPr>
      </p:pic>
    </p:spTree>
    <p:extLst>
      <p:ext uri="{BB962C8B-B14F-4D97-AF65-F5344CB8AC3E}">
        <p14:creationId xmlns:p14="http://schemas.microsoft.com/office/powerpoint/2010/main" val="2113346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C3A37A0-731F-4BE9-8D0E-5A75962F72E8}"/>
              </a:ext>
            </a:extLst>
          </p:cNvPr>
          <p:cNvSpPr>
            <a:spLocks noGrp="1"/>
          </p:cNvSpPr>
          <p:nvPr>
            <p:ph type="title"/>
          </p:nvPr>
        </p:nvSpPr>
        <p:spPr/>
        <p:txBody>
          <a:bodyPr/>
          <a:lstStyle/>
          <a:p>
            <a:r>
              <a:rPr lang="en-US" dirty="0"/>
              <a:t>The First Amendment</a:t>
            </a:r>
          </a:p>
        </p:txBody>
      </p:sp>
      <p:sp>
        <p:nvSpPr>
          <p:cNvPr id="6" name="Content Placeholder 5">
            <a:extLst>
              <a:ext uri="{FF2B5EF4-FFF2-40B4-BE49-F238E27FC236}">
                <a16:creationId xmlns:a16="http://schemas.microsoft.com/office/drawing/2014/main" xmlns="" id="{5771BC9B-188C-4313-A1AA-DEA5B93DD428}"/>
              </a:ext>
            </a:extLst>
          </p:cNvPr>
          <p:cNvSpPr>
            <a:spLocks noGrp="1"/>
          </p:cNvSpPr>
          <p:nvPr>
            <p:ph idx="1"/>
          </p:nvPr>
        </p:nvSpPr>
        <p:spPr/>
        <p:txBody>
          <a:bodyPr/>
          <a:lstStyle/>
          <a:p>
            <a:pPr marL="0" indent="0">
              <a:buNone/>
            </a:pPr>
            <a:r>
              <a:rPr lang="en-US" dirty="0"/>
              <a:t>“Congress shall make no law respecting an establishment of religion, or prohibiting the free exercise thereof; or abridging the freedom of speech, or of the press; or the right of the people peaceably to assemble, and to petition the Government for a redress of grievances.”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4340E4E-A087-48AE-9854-26FFD906255E}"/>
              </a:ext>
            </a:extLst>
          </p:cNvPr>
          <p:cNvSpPr>
            <a:spLocks noGrp="1"/>
          </p:cNvSpPr>
          <p:nvPr>
            <p:ph idx="1"/>
          </p:nvPr>
        </p:nvSpPr>
        <p:spPr>
          <a:xfrm>
            <a:off x="457200" y="304800"/>
            <a:ext cx="8229600" cy="5821363"/>
          </a:xfrm>
        </p:spPr>
        <p:txBody>
          <a:bodyPr/>
          <a:lstStyle/>
          <a:p>
            <a:r>
              <a:rPr lang="en-US" dirty="0"/>
              <a:t>A week before the demonstration, the city revoked Kessler’s permit and issued one for a protest </a:t>
            </a:r>
            <a:r>
              <a:rPr lang="en-US"/>
              <a:t>at </a:t>
            </a:r>
            <a:r>
              <a:rPr lang="en-US" smtClean="0"/>
              <a:t>McIntire </a:t>
            </a:r>
            <a:r>
              <a:rPr lang="en-US" dirty="0"/>
              <a:t>Park.</a:t>
            </a:r>
          </a:p>
          <a:p>
            <a:r>
              <a:rPr lang="en-US" dirty="0" smtClean="0"/>
              <a:t>McIntire </a:t>
            </a:r>
            <a:r>
              <a:rPr lang="en-US" dirty="0"/>
              <a:t>Park is over a mile away from Emancipation Park, but is over 100 acres.</a:t>
            </a:r>
          </a:p>
          <a:p>
            <a:r>
              <a:rPr lang="en-US" dirty="0"/>
              <a:t>Kessler sought a preliminary injunction.</a:t>
            </a:r>
          </a:p>
          <a:p>
            <a:r>
              <a:rPr lang="en-US" dirty="0"/>
              <a:t>Court granted the injunction.</a:t>
            </a:r>
          </a:p>
          <a:p>
            <a:r>
              <a:rPr lang="en-US" dirty="0"/>
              <a:t>Decision to revoke only Kessler’s permit was content-based.</a:t>
            </a:r>
          </a:p>
        </p:txBody>
      </p:sp>
    </p:spTree>
    <p:extLst>
      <p:ext uri="{BB962C8B-B14F-4D97-AF65-F5344CB8AC3E}">
        <p14:creationId xmlns:p14="http://schemas.microsoft.com/office/powerpoint/2010/main" val="555883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AEFAC2E-7ED5-4124-A7BC-C9CCD99AF080}"/>
              </a:ext>
            </a:extLst>
          </p:cNvPr>
          <p:cNvSpPr>
            <a:spLocks noGrp="1"/>
          </p:cNvSpPr>
          <p:nvPr>
            <p:ph idx="1"/>
          </p:nvPr>
        </p:nvSpPr>
        <p:spPr>
          <a:xfrm>
            <a:off x="457200" y="381000"/>
            <a:ext cx="8229600" cy="5745163"/>
          </a:xfrm>
        </p:spPr>
        <p:txBody>
          <a:bodyPr/>
          <a:lstStyle/>
          <a:p>
            <a:pPr marL="0" indent="0">
              <a:buNone/>
            </a:pPr>
            <a:r>
              <a:rPr lang="en-US" dirty="0"/>
              <a:t>“In revoking the permit, the defendants cited ‘safety concerns’ associated with the number of people expected to attend Kessler's rally However, the defendants cited no source for those concerns and provided no explanation for why the concerns only resulted in adverse action being taken on Kessler’s permit.“</a:t>
            </a:r>
          </a:p>
          <a:p>
            <a:pPr marL="0" indent="0">
              <a:buNone/>
            </a:pPr>
            <a:r>
              <a:rPr lang="en-US" i="1" dirty="0"/>
              <a:t>Kessler v. City of Charlottesville, Slip. Op. </a:t>
            </a:r>
            <a:r>
              <a:rPr lang="en-US" dirty="0"/>
              <a:t>No. 3:17CV00056 (Aug. 11, 2017).  </a:t>
            </a:r>
            <a:endParaRPr lang="en-US" i="1" dirty="0"/>
          </a:p>
          <a:p>
            <a:pPr marL="0" indent="0">
              <a:buNone/>
            </a:pPr>
            <a:endParaRPr lang="en-US" dirty="0"/>
          </a:p>
        </p:txBody>
      </p:sp>
    </p:spTree>
    <p:extLst>
      <p:ext uri="{BB962C8B-B14F-4D97-AF65-F5344CB8AC3E}">
        <p14:creationId xmlns:p14="http://schemas.microsoft.com/office/powerpoint/2010/main" val="2291578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3D8436-C197-4805-9BDE-5FFAF261E69E}"/>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xmlns="" id="{7119C7BB-DCED-4508-9080-101BEC9FACFB}"/>
              </a:ext>
            </a:extLst>
          </p:cNvPr>
          <p:cNvSpPr>
            <a:spLocks noGrp="1"/>
          </p:cNvSpPr>
          <p:nvPr>
            <p:ph idx="1"/>
          </p:nvPr>
        </p:nvSpPr>
        <p:spPr/>
        <p:txBody>
          <a:bodyPr/>
          <a:lstStyle/>
          <a:p>
            <a:r>
              <a:rPr lang="en-US" dirty="0"/>
              <a:t>Take a look at special event and parade ordinances</a:t>
            </a:r>
          </a:p>
          <a:p>
            <a:pPr lvl="1"/>
            <a:r>
              <a:rPr lang="en-US" dirty="0"/>
              <a:t>Are there specific criteria for denial</a:t>
            </a:r>
          </a:p>
          <a:p>
            <a:pPr lvl="1"/>
            <a:r>
              <a:rPr lang="en-US" dirty="0"/>
              <a:t>Is there a process for review</a:t>
            </a:r>
          </a:p>
          <a:p>
            <a:pPr lvl="1"/>
            <a:r>
              <a:rPr lang="en-US" dirty="0"/>
              <a:t>Anything that could be considered content based?</a:t>
            </a:r>
          </a:p>
          <a:p>
            <a:pPr lvl="1"/>
            <a:r>
              <a:rPr lang="en-US" dirty="0"/>
              <a:t>Anything that could be considered viewpoint based?</a:t>
            </a:r>
          </a:p>
        </p:txBody>
      </p:sp>
    </p:spTree>
    <p:extLst>
      <p:ext uri="{BB962C8B-B14F-4D97-AF65-F5344CB8AC3E}">
        <p14:creationId xmlns:p14="http://schemas.microsoft.com/office/powerpoint/2010/main" val="3054544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9E63BC-6AA5-4853-8651-30537B7D4F20}"/>
              </a:ext>
            </a:extLst>
          </p:cNvPr>
          <p:cNvSpPr>
            <a:spLocks noGrp="1"/>
          </p:cNvSpPr>
          <p:nvPr>
            <p:ph type="title"/>
          </p:nvPr>
        </p:nvSpPr>
        <p:spPr/>
        <p:txBody>
          <a:bodyPr/>
          <a:lstStyle/>
          <a:p>
            <a:r>
              <a:rPr lang="en-US" dirty="0"/>
              <a:t>Demonstrations</a:t>
            </a:r>
          </a:p>
        </p:txBody>
      </p:sp>
      <p:sp>
        <p:nvSpPr>
          <p:cNvPr id="3" name="Content Placeholder 2">
            <a:extLst>
              <a:ext uri="{FF2B5EF4-FFF2-40B4-BE49-F238E27FC236}">
                <a16:creationId xmlns:a16="http://schemas.microsoft.com/office/drawing/2014/main" xmlns="" id="{558D8E92-F695-4294-BEC2-D8AEE7E719FC}"/>
              </a:ext>
            </a:extLst>
          </p:cNvPr>
          <p:cNvSpPr>
            <a:spLocks noGrp="1"/>
          </p:cNvSpPr>
          <p:nvPr>
            <p:ph idx="1"/>
          </p:nvPr>
        </p:nvSpPr>
        <p:spPr/>
        <p:txBody>
          <a:bodyPr/>
          <a:lstStyle/>
          <a:p>
            <a:r>
              <a:rPr lang="en-US" dirty="0"/>
              <a:t>Clearly articulate government interest in regulating or restricting.</a:t>
            </a:r>
          </a:p>
          <a:p>
            <a:pPr lvl="1"/>
            <a:r>
              <a:rPr lang="en-US" dirty="0"/>
              <a:t>Tie interest closely to restriction.</a:t>
            </a:r>
          </a:p>
          <a:p>
            <a:pPr lvl="1"/>
            <a:r>
              <a:rPr lang="en-US" dirty="0"/>
              <a:t>Use Charlottesville as justification.</a:t>
            </a:r>
          </a:p>
          <a:p>
            <a:pPr lvl="1"/>
            <a:r>
              <a:rPr lang="en-US" dirty="0"/>
              <a:t>Look to land use – any chance that the area is not a public forum.</a:t>
            </a:r>
          </a:p>
          <a:p>
            <a:r>
              <a:rPr lang="en-US" dirty="0"/>
              <a:t>Review your rules for public spaces.</a:t>
            </a:r>
          </a:p>
          <a:p>
            <a:r>
              <a:rPr lang="en-US" dirty="0"/>
              <a:t>Do you have an enforcement mechanism?</a:t>
            </a:r>
          </a:p>
        </p:txBody>
      </p:sp>
    </p:spTree>
    <p:extLst>
      <p:ext uri="{BB962C8B-B14F-4D97-AF65-F5344CB8AC3E}">
        <p14:creationId xmlns:p14="http://schemas.microsoft.com/office/powerpoint/2010/main" val="3834338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7952F0-89F3-41EA-A879-B1DA3F234744}"/>
              </a:ext>
            </a:extLst>
          </p:cNvPr>
          <p:cNvSpPr>
            <a:spLocks noGrp="1"/>
          </p:cNvSpPr>
          <p:nvPr>
            <p:ph type="title"/>
          </p:nvPr>
        </p:nvSpPr>
        <p:spPr/>
        <p:txBody>
          <a:bodyPr/>
          <a:lstStyle/>
          <a:p>
            <a:r>
              <a:rPr lang="en-US" dirty="0"/>
              <a:t>Signs, Graffiti, Projections</a:t>
            </a:r>
          </a:p>
        </p:txBody>
      </p:sp>
      <p:sp>
        <p:nvSpPr>
          <p:cNvPr id="3" name="Content Placeholder 2">
            <a:extLst>
              <a:ext uri="{FF2B5EF4-FFF2-40B4-BE49-F238E27FC236}">
                <a16:creationId xmlns:a16="http://schemas.microsoft.com/office/drawing/2014/main" xmlns="" id="{731D1F66-E7C1-4802-BDB2-C3AECD22EB66}"/>
              </a:ext>
            </a:extLst>
          </p:cNvPr>
          <p:cNvSpPr>
            <a:spLocks noGrp="1"/>
          </p:cNvSpPr>
          <p:nvPr>
            <p:ph idx="1"/>
          </p:nvPr>
        </p:nvSpPr>
        <p:spPr/>
        <p:txBody>
          <a:bodyPr/>
          <a:lstStyle/>
          <a:p>
            <a:r>
              <a:rPr lang="en-US" dirty="0"/>
              <a:t>Are they banned where you want them banned?</a:t>
            </a:r>
          </a:p>
          <a:p>
            <a:r>
              <a:rPr lang="en-US" dirty="0"/>
              <a:t>Are your rules enforced consistently?</a:t>
            </a:r>
          </a:p>
          <a:p>
            <a:r>
              <a:rPr lang="en-US" dirty="0"/>
              <a:t>Do you have an enforcement mechanism?</a:t>
            </a:r>
          </a:p>
        </p:txBody>
      </p:sp>
    </p:spTree>
    <p:extLst>
      <p:ext uri="{BB962C8B-B14F-4D97-AF65-F5344CB8AC3E}">
        <p14:creationId xmlns:p14="http://schemas.microsoft.com/office/powerpoint/2010/main" val="2828091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47B5DE-3B63-47D5-B227-AFA9FEB1A63C}"/>
              </a:ext>
            </a:extLst>
          </p:cNvPr>
          <p:cNvSpPr>
            <a:spLocks noGrp="1"/>
          </p:cNvSpPr>
          <p:nvPr>
            <p:ph type="title"/>
          </p:nvPr>
        </p:nvSpPr>
        <p:spPr/>
        <p:txBody>
          <a:bodyPr/>
          <a:lstStyle/>
          <a:p>
            <a:r>
              <a:rPr lang="en-US" dirty="0"/>
              <a:t>City Council Meetings</a:t>
            </a:r>
          </a:p>
        </p:txBody>
      </p:sp>
      <p:sp>
        <p:nvSpPr>
          <p:cNvPr id="3" name="Content Placeholder 2">
            <a:extLst>
              <a:ext uri="{FF2B5EF4-FFF2-40B4-BE49-F238E27FC236}">
                <a16:creationId xmlns:a16="http://schemas.microsoft.com/office/drawing/2014/main" xmlns="" id="{1639D2BC-A53A-48BD-8B03-6D13F34129A6}"/>
              </a:ext>
            </a:extLst>
          </p:cNvPr>
          <p:cNvSpPr>
            <a:spLocks noGrp="1"/>
          </p:cNvSpPr>
          <p:nvPr>
            <p:ph idx="1"/>
          </p:nvPr>
        </p:nvSpPr>
        <p:spPr>
          <a:xfrm>
            <a:off x="457200" y="1417638"/>
            <a:ext cx="8229600" cy="4708525"/>
          </a:xfrm>
        </p:spPr>
        <p:txBody>
          <a:bodyPr/>
          <a:lstStyle/>
          <a:p>
            <a:r>
              <a:rPr lang="en-US" dirty="0"/>
              <a:t>Review your rules – Do you have the ability to restrict disruptive activity?</a:t>
            </a:r>
          </a:p>
          <a:p>
            <a:r>
              <a:rPr lang="en-US" dirty="0"/>
              <a:t>Do you have a plan to make an arrest?</a:t>
            </a:r>
          </a:p>
          <a:p>
            <a:pPr lvl="1"/>
            <a:r>
              <a:rPr lang="en-US" dirty="0"/>
              <a:t>Council members should not be involved in the decision to make an arrest.  </a:t>
            </a:r>
          </a:p>
          <a:p>
            <a:r>
              <a:rPr lang="en-US" dirty="0"/>
              <a:t>Do you have a reasonable sign restriction?</a:t>
            </a:r>
          </a:p>
          <a:p>
            <a:r>
              <a:rPr lang="en-US" dirty="0"/>
              <a:t>Work with your presiding officer on how to handle demonstrations.  </a:t>
            </a:r>
          </a:p>
        </p:txBody>
      </p:sp>
    </p:spTree>
    <p:extLst>
      <p:ext uri="{BB962C8B-B14F-4D97-AF65-F5344CB8AC3E}">
        <p14:creationId xmlns:p14="http://schemas.microsoft.com/office/powerpoint/2010/main" val="1884789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61531D-F73C-419B-A9B0-BDF2F713FA92}"/>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xmlns="" id="{91F7D9D5-8AFF-4F47-98F8-8A00BD4D2DB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803512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AB9C8B-5606-41DC-B6DE-B0B0DDD5688A}"/>
              </a:ext>
            </a:extLst>
          </p:cNvPr>
          <p:cNvSpPr>
            <a:spLocks noGrp="1"/>
          </p:cNvSpPr>
          <p:nvPr>
            <p:ph type="title"/>
          </p:nvPr>
        </p:nvSpPr>
        <p:spPr/>
        <p:txBody>
          <a:bodyPr/>
          <a:lstStyle/>
          <a:p>
            <a:r>
              <a:rPr lang="en-US" dirty="0"/>
              <a:t>The Third Amendment</a:t>
            </a:r>
          </a:p>
        </p:txBody>
      </p:sp>
      <p:sp>
        <p:nvSpPr>
          <p:cNvPr id="3" name="Content Placeholder 2">
            <a:extLst>
              <a:ext uri="{FF2B5EF4-FFF2-40B4-BE49-F238E27FC236}">
                <a16:creationId xmlns:a16="http://schemas.microsoft.com/office/drawing/2014/main" xmlns="" id="{6122F6C1-3AE6-4A1C-8B04-1C0C6464E5E5}"/>
              </a:ext>
            </a:extLst>
          </p:cNvPr>
          <p:cNvSpPr>
            <a:spLocks noGrp="1"/>
          </p:cNvSpPr>
          <p:nvPr>
            <p:ph idx="1"/>
          </p:nvPr>
        </p:nvSpPr>
        <p:spPr>
          <a:xfrm>
            <a:off x="457200" y="1981200"/>
            <a:ext cx="8229600" cy="4144963"/>
          </a:xfrm>
        </p:spPr>
        <p:txBody>
          <a:bodyPr/>
          <a:lstStyle/>
          <a:p>
            <a:pPr marL="0" indent="0">
              <a:buNone/>
            </a:pPr>
            <a:r>
              <a:rPr lang="en-US" dirty="0" smtClean="0"/>
              <a:t>“No </a:t>
            </a:r>
            <a:r>
              <a:rPr lang="en-US" dirty="0"/>
              <a:t>Soldier shall, in time of peace be quartered in any house, without the consent of the Owner, nor in time of war, but in a manner to be prescribed by law</a:t>
            </a:r>
            <a:r>
              <a:rPr lang="en-US" dirty="0" smtClean="0"/>
              <a:t>.”</a:t>
            </a:r>
            <a:endParaRPr lang="en-US" dirty="0"/>
          </a:p>
        </p:txBody>
      </p:sp>
    </p:spTree>
    <p:extLst>
      <p:ext uri="{BB962C8B-B14F-4D97-AF65-F5344CB8AC3E}">
        <p14:creationId xmlns:p14="http://schemas.microsoft.com/office/powerpoint/2010/main" val="2854697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A44C74-7448-4681-BE03-63BCCE3776FB}"/>
              </a:ext>
            </a:extLst>
          </p:cNvPr>
          <p:cNvSpPr>
            <a:spLocks noGrp="1"/>
          </p:cNvSpPr>
          <p:nvPr>
            <p:ph type="title"/>
          </p:nvPr>
        </p:nvSpPr>
        <p:spPr/>
        <p:txBody>
          <a:bodyPr/>
          <a:lstStyle/>
          <a:p>
            <a:r>
              <a:rPr lang="en-US" dirty="0"/>
              <a:t>Fora</a:t>
            </a:r>
          </a:p>
        </p:txBody>
      </p:sp>
      <p:sp>
        <p:nvSpPr>
          <p:cNvPr id="3" name="Content Placeholder 2">
            <a:extLst>
              <a:ext uri="{FF2B5EF4-FFF2-40B4-BE49-F238E27FC236}">
                <a16:creationId xmlns:a16="http://schemas.microsoft.com/office/drawing/2014/main" xmlns="" id="{F8FB5BBD-73D0-4EE8-97D2-37D1305F08F9}"/>
              </a:ext>
            </a:extLst>
          </p:cNvPr>
          <p:cNvSpPr>
            <a:spLocks noGrp="1"/>
          </p:cNvSpPr>
          <p:nvPr>
            <p:ph idx="1"/>
          </p:nvPr>
        </p:nvSpPr>
        <p:spPr/>
        <p:txBody>
          <a:bodyPr/>
          <a:lstStyle/>
          <a:p>
            <a:r>
              <a:rPr lang="en-US" dirty="0"/>
              <a:t>Traditional Public Forum</a:t>
            </a:r>
          </a:p>
          <a:p>
            <a:r>
              <a:rPr lang="en-US" dirty="0"/>
              <a:t>Limited Public Forum</a:t>
            </a:r>
          </a:p>
          <a:p>
            <a:r>
              <a:rPr lang="en-US" dirty="0"/>
              <a:t>Designated Public Forum</a:t>
            </a:r>
          </a:p>
          <a:p>
            <a:r>
              <a:rPr lang="en-US" dirty="0"/>
              <a:t>Non-public Forum</a:t>
            </a:r>
          </a:p>
        </p:txBody>
      </p:sp>
    </p:spTree>
    <p:extLst>
      <p:ext uri="{BB962C8B-B14F-4D97-AF65-F5344CB8AC3E}">
        <p14:creationId xmlns:p14="http://schemas.microsoft.com/office/powerpoint/2010/main" val="211546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46B571-1772-4674-8FD9-34D2CD05AE9A}"/>
              </a:ext>
            </a:extLst>
          </p:cNvPr>
          <p:cNvSpPr>
            <a:spLocks noGrp="1"/>
          </p:cNvSpPr>
          <p:nvPr>
            <p:ph type="title"/>
          </p:nvPr>
        </p:nvSpPr>
        <p:spPr/>
        <p:txBody>
          <a:bodyPr/>
          <a:lstStyle/>
          <a:p>
            <a:r>
              <a:rPr lang="en-US" dirty="0"/>
              <a:t>Traditional Public Forum</a:t>
            </a:r>
          </a:p>
        </p:txBody>
      </p:sp>
      <p:sp>
        <p:nvSpPr>
          <p:cNvPr id="3" name="Content Placeholder 2">
            <a:extLst>
              <a:ext uri="{FF2B5EF4-FFF2-40B4-BE49-F238E27FC236}">
                <a16:creationId xmlns:a16="http://schemas.microsoft.com/office/drawing/2014/main" xmlns="" id="{26D9421A-735B-4C57-9319-80F634F85303}"/>
              </a:ext>
            </a:extLst>
          </p:cNvPr>
          <p:cNvSpPr>
            <a:spLocks noGrp="1"/>
          </p:cNvSpPr>
          <p:nvPr>
            <p:ph idx="1"/>
          </p:nvPr>
        </p:nvSpPr>
        <p:spPr>
          <a:xfrm>
            <a:off x="457200" y="1417638"/>
            <a:ext cx="8229600" cy="4708525"/>
          </a:xfrm>
        </p:spPr>
        <p:txBody>
          <a:bodyPr/>
          <a:lstStyle/>
          <a:p>
            <a:r>
              <a:rPr lang="en-US" sz="2400" dirty="0"/>
              <a:t>May not prohibit all communicative activity.</a:t>
            </a:r>
          </a:p>
          <a:p>
            <a:r>
              <a:rPr lang="en-US" sz="2400" dirty="0"/>
              <a:t>To enforce a content-based exclusion it must show that its regulation is necessary to serve a compelling state interest and that it is narrowly drawn to achieve that end.</a:t>
            </a:r>
          </a:p>
          <a:p>
            <a:r>
              <a:rPr lang="en-US" sz="2400" dirty="0"/>
              <a:t>Regulations of the time, place, and manner of expression which are content-neutral, are narrowly tailored to serve a significant government interest, and leave open ample alternative channels of communication.</a:t>
            </a:r>
            <a:br>
              <a:rPr lang="en-US" sz="2400" dirty="0"/>
            </a:br>
            <a:r>
              <a:rPr lang="en-US" sz="2400" u="sng" dirty="0"/>
              <a:t>Perry Educ. </a:t>
            </a:r>
            <a:r>
              <a:rPr lang="en-US" sz="2400" u="sng" dirty="0" err="1"/>
              <a:t>Ass'n</a:t>
            </a:r>
            <a:r>
              <a:rPr lang="en-US" sz="2400" u="sng" dirty="0"/>
              <a:t> v. Perry Local Educators' </a:t>
            </a:r>
            <a:r>
              <a:rPr lang="en-US" sz="2400" u="sng" dirty="0" err="1"/>
              <a:t>Ass'n</a:t>
            </a:r>
            <a:r>
              <a:rPr lang="en-US" sz="2400" dirty="0"/>
              <a:t>, 460 U.S. 37, 45, 103 S. Ct. 948, 955, 74 L. Ed. 2d 794 (1983)</a:t>
            </a:r>
          </a:p>
          <a:p>
            <a:pPr marL="0" indent="0">
              <a:buNone/>
            </a:pPr>
            <a:endParaRPr lang="en-US" dirty="0"/>
          </a:p>
        </p:txBody>
      </p:sp>
    </p:spTree>
    <p:extLst>
      <p:ext uri="{BB962C8B-B14F-4D97-AF65-F5344CB8AC3E}">
        <p14:creationId xmlns:p14="http://schemas.microsoft.com/office/powerpoint/2010/main" val="215442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D839EA-C8F5-4C8D-9C81-145C1A6166CD}"/>
              </a:ext>
            </a:extLst>
          </p:cNvPr>
          <p:cNvSpPr>
            <a:spLocks noGrp="1"/>
          </p:cNvSpPr>
          <p:nvPr>
            <p:ph type="title"/>
          </p:nvPr>
        </p:nvSpPr>
        <p:spPr/>
        <p:txBody>
          <a:bodyPr/>
          <a:lstStyle/>
          <a:p>
            <a:r>
              <a:rPr lang="en-US" dirty="0"/>
              <a:t>Designated Public Forum</a:t>
            </a:r>
          </a:p>
        </p:txBody>
      </p:sp>
      <p:sp>
        <p:nvSpPr>
          <p:cNvPr id="3" name="Content Placeholder 2">
            <a:extLst>
              <a:ext uri="{FF2B5EF4-FFF2-40B4-BE49-F238E27FC236}">
                <a16:creationId xmlns:a16="http://schemas.microsoft.com/office/drawing/2014/main" xmlns="" id="{1E838926-6D90-4BFB-9249-1F7CCAA722F0}"/>
              </a:ext>
            </a:extLst>
          </p:cNvPr>
          <p:cNvSpPr>
            <a:spLocks noGrp="1"/>
          </p:cNvSpPr>
          <p:nvPr>
            <p:ph idx="1"/>
          </p:nvPr>
        </p:nvSpPr>
        <p:spPr>
          <a:xfrm>
            <a:off x="457200" y="1295400"/>
            <a:ext cx="8229600" cy="4830763"/>
          </a:xfrm>
        </p:spPr>
        <p:txBody>
          <a:bodyPr/>
          <a:lstStyle/>
          <a:p>
            <a:pPr marL="0" indent="0">
              <a:buNone/>
            </a:pPr>
            <a:r>
              <a:rPr lang="en-US" sz="2800" dirty="0"/>
              <a:t>Although a state is not required to indefinitely retain the open character of the facility, as long as it does so it is bound by the same standards as apply in a traditional public forum. Reasonable time, place and manner regulations are permissible, and a content-based prohibition must be narrowly drawn to effectuate a compelling state interest.</a:t>
            </a:r>
            <a:br>
              <a:rPr lang="en-US" sz="2800" dirty="0"/>
            </a:br>
            <a:r>
              <a:rPr lang="en-US" sz="2800" dirty="0"/>
              <a:t/>
            </a:r>
            <a:br>
              <a:rPr lang="en-US" sz="2800" dirty="0"/>
            </a:br>
            <a:r>
              <a:rPr lang="en-US" sz="2800" u="sng" dirty="0"/>
              <a:t>Perry Educ. </a:t>
            </a:r>
            <a:r>
              <a:rPr lang="en-US" sz="2800" u="sng" dirty="0" err="1"/>
              <a:t>Ass'n</a:t>
            </a:r>
            <a:r>
              <a:rPr lang="en-US" sz="2800" u="sng" dirty="0"/>
              <a:t> v. Perry Local Educators' </a:t>
            </a:r>
            <a:r>
              <a:rPr lang="en-US" sz="2800" u="sng" dirty="0" err="1"/>
              <a:t>Ass'n</a:t>
            </a:r>
            <a:r>
              <a:rPr lang="en-US" sz="2800" dirty="0"/>
              <a:t>, 460 U.S. 37, 46 (1983)</a:t>
            </a:r>
          </a:p>
          <a:p>
            <a:pPr marL="0" indent="0">
              <a:buNone/>
            </a:pPr>
            <a:endParaRPr lang="en-US" dirty="0"/>
          </a:p>
        </p:txBody>
      </p:sp>
    </p:spTree>
    <p:extLst>
      <p:ext uri="{BB962C8B-B14F-4D97-AF65-F5344CB8AC3E}">
        <p14:creationId xmlns:p14="http://schemas.microsoft.com/office/powerpoint/2010/main" val="3118903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2D5845-508A-4073-8531-BED8D853E4E6}"/>
              </a:ext>
            </a:extLst>
          </p:cNvPr>
          <p:cNvSpPr>
            <a:spLocks noGrp="1"/>
          </p:cNvSpPr>
          <p:nvPr>
            <p:ph type="title"/>
          </p:nvPr>
        </p:nvSpPr>
        <p:spPr/>
        <p:txBody>
          <a:bodyPr/>
          <a:lstStyle/>
          <a:p>
            <a:r>
              <a:rPr lang="en-US" dirty="0"/>
              <a:t>Limited Public Forum</a:t>
            </a:r>
          </a:p>
        </p:txBody>
      </p:sp>
      <p:sp>
        <p:nvSpPr>
          <p:cNvPr id="3" name="Content Placeholder 2">
            <a:extLst>
              <a:ext uri="{FF2B5EF4-FFF2-40B4-BE49-F238E27FC236}">
                <a16:creationId xmlns:a16="http://schemas.microsoft.com/office/drawing/2014/main" xmlns="" id="{9C6DCD1D-8A0D-491F-B239-B4BBFE03137A}"/>
              </a:ext>
            </a:extLst>
          </p:cNvPr>
          <p:cNvSpPr>
            <a:spLocks noGrp="1"/>
          </p:cNvSpPr>
          <p:nvPr>
            <p:ph idx="1"/>
          </p:nvPr>
        </p:nvSpPr>
        <p:spPr/>
        <p:txBody>
          <a:bodyPr/>
          <a:lstStyle/>
          <a:p>
            <a:r>
              <a:rPr lang="en-US" sz="2400" dirty="0"/>
              <a:t>May not exclude speech in a manner that is not “reasonable in light of the purpose served by the forum.” </a:t>
            </a:r>
          </a:p>
          <a:p>
            <a:r>
              <a:rPr lang="en-US" sz="2400" dirty="0"/>
              <a:t>May not discriminate against speech on the basis of its viewpoint. </a:t>
            </a:r>
          </a:p>
          <a:p>
            <a:r>
              <a:rPr lang="en-US" sz="2400" dirty="0"/>
              <a:t>Content discrimination is permissible if it preserves the purposes of that limited forum.</a:t>
            </a:r>
          </a:p>
          <a:p>
            <a:r>
              <a:rPr lang="en-US" sz="2400" dirty="0"/>
              <a:t>Viewpoint discrimination is impermissible when directed against speech otherwise within the forum's limitations. </a:t>
            </a:r>
            <a:br>
              <a:rPr lang="en-US" sz="2400" dirty="0"/>
            </a:br>
            <a:r>
              <a:rPr lang="en-US" sz="2400" dirty="0"/>
              <a:t/>
            </a:r>
            <a:br>
              <a:rPr lang="en-US" sz="2400" dirty="0"/>
            </a:br>
            <a:r>
              <a:rPr lang="en-US" sz="2400" u="sng" dirty="0"/>
              <a:t>Rosenberger v. Rector &amp; Visitors of Univ. of Virginia</a:t>
            </a:r>
            <a:r>
              <a:rPr lang="en-US" sz="2400" dirty="0"/>
              <a:t>, 515 U.S. 819, 829–30 (1995)</a:t>
            </a:r>
          </a:p>
          <a:p>
            <a:endParaRPr lang="en-US" dirty="0"/>
          </a:p>
        </p:txBody>
      </p:sp>
    </p:spTree>
    <p:extLst>
      <p:ext uri="{BB962C8B-B14F-4D97-AF65-F5344CB8AC3E}">
        <p14:creationId xmlns:p14="http://schemas.microsoft.com/office/powerpoint/2010/main" val="3210666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DCC8CE-46EB-408C-B893-BCA6A4C19961}"/>
              </a:ext>
            </a:extLst>
          </p:cNvPr>
          <p:cNvSpPr>
            <a:spLocks noGrp="1"/>
          </p:cNvSpPr>
          <p:nvPr>
            <p:ph type="title"/>
          </p:nvPr>
        </p:nvSpPr>
        <p:spPr/>
        <p:txBody>
          <a:bodyPr/>
          <a:lstStyle/>
          <a:p>
            <a:r>
              <a:rPr lang="en-US" dirty="0"/>
              <a:t>Nonpublic Forum</a:t>
            </a:r>
          </a:p>
        </p:txBody>
      </p:sp>
      <p:sp>
        <p:nvSpPr>
          <p:cNvPr id="3" name="Content Placeholder 2">
            <a:extLst>
              <a:ext uri="{FF2B5EF4-FFF2-40B4-BE49-F238E27FC236}">
                <a16:creationId xmlns:a16="http://schemas.microsoft.com/office/drawing/2014/main" xmlns="" id="{2A08B7DA-D88C-45E5-9894-D6EFBB031940}"/>
              </a:ext>
            </a:extLst>
          </p:cNvPr>
          <p:cNvSpPr>
            <a:spLocks noGrp="1"/>
          </p:cNvSpPr>
          <p:nvPr>
            <p:ph idx="1"/>
          </p:nvPr>
        </p:nvSpPr>
        <p:spPr>
          <a:xfrm>
            <a:off x="457200" y="1417638"/>
            <a:ext cx="8229600" cy="4708525"/>
          </a:xfrm>
        </p:spPr>
        <p:txBody>
          <a:bodyPr/>
          <a:lstStyle/>
          <a:p>
            <a:pPr marL="0" indent="0">
              <a:buNone/>
            </a:pPr>
            <a:r>
              <a:rPr lang="en-US" dirty="0"/>
              <a:t>Limitations on a nonpublic forum can be based on subject matter and speaker identity so long as the distinctions drawn are reasonable in light of the purpose served by the forum and are viewpoint neutral. </a:t>
            </a:r>
            <a:br>
              <a:rPr lang="en-US" dirty="0"/>
            </a:br>
            <a:r>
              <a:rPr lang="en-US" dirty="0"/>
              <a:t/>
            </a:r>
            <a:br>
              <a:rPr lang="en-US" dirty="0"/>
            </a:br>
            <a:r>
              <a:rPr lang="en-US" u="sng" dirty="0"/>
              <a:t>Cornelius v. NAACP Legal Def. &amp; Educ. Fund, Inc.</a:t>
            </a:r>
            <a:r>
              <a:rPr lang="en-US" dirty="0"/>
              <a:t>, 473 U.S. 788, 806 (1985)</a:t>
            </a:r>
          </a:p>
          <a:p>
            <a:endParaRPr lang="en-US" dirty="0"/>
          </a:p>
        </p:txBody>
      </p:sp>
    </p:spTree>
    <p:extLst>
      <p:ext uri="{BB962C8B-B14F-4D97-AF65-F5344CB8AC3E}">
        <p14:creationId xmlns:p14="http://schemas.microsoft.com/office/powerpoint/2010/main" val="1580490174"/>
      </p:ext>
    </p:extLst>
  </p:cSld>
  <p:clrMapOvr>
    <a:masterClrMapping/>
  </p:clrMapOvr>
</p:sld>
</file>

<file path=ppt/theme/theme1.xml><?xml version="1.0" encoding="utf-8"?>
<a:theme xmlns:a="http://schemas.openxmlformats.org/drawingml/2006/main" name="CML template">
  <a:themeElements>
    <a:clrScheme name="CML">
      <a:dk1>
        <a:srgbClr val="002543"/>
      </a:dk1>
      <a:lt1>
        <a:sysClr val="window" lastClr="FFFFFF"/>
      </a:lt1>
      <a:dk2>
        <a:srgbClr val="4F140F"/>
      </a:dk2>
      <a:lt2>
        <a:srgbClr val="EFEEE5"/>
      </a:lt2>
      <a:accent1>
        <a:srgbClr val="72A392"/>
      </a:accent1>
      <a:accent2>
        <a:srgbClr val="3A6E8F"/>
      </a:accent2>
      <a:accent3>
        <a:srgbClr val="B2AA7E"/>
      </a:accent3>
      <a:accent4>
        <a:srgbClr val="FFD24F"/>
      </a:accent4>
      <a:accent5>
        <a:srgbClr val="002543"/>
      </a:accent5>
      <a:accent6>
        <a:srgbClr val="4F140F"/>
      </a:accent6>
      <a:hlink>
        <a:srgbClr val="3A6E8F"/>
      </a:hlink>
      <a:folHlink>
        <a:srgbClr val="72A392"/>
      </a:folHlink>
    </a:clrScheme>
    <a:fontScheme name="CML">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CML template</Template>
  <TotalTime>632</TotalTime>
  <Words>2994</Words>
  <Application>Microsoft Office PowerPoint</Application>
  <PresentationFormat>On-screen Show (4:3)</PresentationFormat>
  <Paragraphs>202</Paragraphs>
  <Slides>36</Slides>
  <Notes>25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CML template</vt:lpstr>
      <vt:lpstr>First Amendment Limitations on a Government’s Ability to Regulate Demonstrations  </vt:lpstr>
      <vt:lpstr>Purpose of this Webinar</vt:lpstr>
      <vt:lpstr>The First Amendment</vt:lpstr>
      <vt:lpstr>The Third Amendment</vt:lpstr>
      <vt:lpstr>Fora</vt:lpstr>
      <vt:lpstr>Traditional Public Forum</vt:lpstr>
      <vt:lpstr>Designated Public Forum</vt:lpstr>
      <vt:lpstr>Limited Public Forum</vt:lpstr>
      <vt:lpstr>Nonpublic Forum</vt:lpstr>
      <vt:lpstr>Thomas v. Chicago Park District, 534 U.S. 316 (2002)</vt:lpstr>
      <vt:lpstr>PowerPoint Presentation</vt:lpstr>
      <vt:lpstr>Key Factors in the Holding</vt:lpstr>
      <vt:lpstr> McCullen v. Coakley,  134 S. Ct. 2518 (2014) </vt:lpstr>
      <vt:lpstr>PowerPoint Presentation</vt:lpstr>
      <vt:lpstr>PowerPoint Presentation</vt:lpstr>
      <vt:lpstr>Citizens for Peace in Space v. City of Colorado Springs, 477 F.3d 1212, 1220 (10th Cir. 2007) </vt:lpstr>
      <vt:lpstr> Board of Airport Comm'rs v. Jews for Jesus, Inc, 482 U.S. 569 (1987) </vt:lpstr>
      <vt:lpstr> Packingham v. North Carolina,  137 S. Ct. 1730 (2017) </vt:lpstr>
      <vt:lpstr>PowerPoint Presentation</vt:lpstr>
      <vt:lpstr> Reed v. Town of Gilbert,  135 S. Ct. 2218 (2015) </vt:lpstr>
      <vt:lpstr> Fleming v. Jefferson Cty. Sch. Dist., 298 F.3d 918, 923 (10th Cir. 2002) </vt:lpstr>
      <vt:lpstr>PowerPoint Presentation</vt:lpstr>
      <vt:lpstr>Seattle Affiliate, v. City of Seattle,  550 F.3d 788 (9th Cir. 2008)</vt:lpstr>
      <vt:lpstr>PowerPoint Presentation</vt:lpstr>
      <vt:lpstr>Berger v. City of Seattle, 569 F.3d 1029 (9th Cir. 2009)(en banc)</vt:lpstr>
      <vt:lpstr>Sanders v. City of Seattle,  156 P.3d 874 (Wash. 2007)</vt:lpstr>
      <vt:lpstr>Charlottesville</vt:lpstr>
      <vt:lpstr>PowerPoint Presentation</vt:lpstr>
      <vt:lpstr>PowerPoint Presentation</vt:lpstr>
      <vt:lpstr>PowerPoint Presentation</vt:lpstr>
      <vt:lpstr>PowerPoint Presentation</vt:lpstr>
      <vt:lpstr>Takeaways</vt:lpstr>
      <vt:lpstr>Demonstrations</vt:lpstr>
      <vt:lpstr>Signs, Graffiti, Projections</vt:lpstr>
      <vt:lpstr>City Council Meetings</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Session</dc:title>
  <dc:creator>Kathleen Harrison</dc:creator>
  <cp:lastModifiedBy>Lisa White</cp:lastModifiedBy>
  <cp:revision>5</cp:revision>
  <dcterms:created xsi:type="dcterms:W3CDTF">2013-01-21T16:11:37Z</dcterms:created>
  <dcterms:modified xsi:type="dcterms:W3CDTF">2017-12-05T18:34:52Z</dcterms:modified>
</cp:coreProperties>
</file>