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6"/>
  </p:notesMasterIdLst>
  <p:sldIdLst>
    <p:sldId id="264" r:id="rId6"/>
    <p:sldId id="256" r:id="rId7"/>
    <p:sldId id="263" r:id="rId8"/>
    <p:sldId id="265" r:id="rId9"/>
    <p:sldId id="267" r:id="rId10"/>
    <p:sldId id="269" r:id="rId11"/>
    <p:sldId id="270" r:id="rId12"/>
    <p:sldId id="271" r:id="rId13"/>
    <p:sldId id="272" r:id="rId14"/>
    <p:sldId id="273" r:id="rId15"/>
    <p:sldId id="274" r:id="rId16"/>
    <p:sldId id="275" r:id="rId17"/>
    <p:sldId id="276" r:id="rId18"/>
    <p:sldId id="277" r:id="rId19"/>
    <p:sldId id="278" r:id="rId20"/>
    <p:sldId id="279" r:id="rId21"/>
    <p:sldId id="282" r:id="rId22"/>
    <p:sldId id="283" r:id="rId23"/>
    <p:sldId id="284" r:id="rId24"/>
    <p:sldId id="285" r:id="rId25"/>
    <p:sldId id="286" r:id="rId26"/>
    <p:sldId id="306" r:id="rId27"/>
    <p:sldId id="288" r:id="rId28"/>
    <p:sldId id="289" r:id="rId29"/>
    <p:sldId id="290" r:id="rId30"/>
    <p:sldId id="291" r:id="rId31"/>
    <p:sldId id="292" r:id="rId32"/>
    <p:sldId id="307" r:id="rId33"/>
    <p:sldId id="293" r:id="rId34"/>
    <p:sldId id="294" r:id="rId35"/>
    <p:sldId id="295" r:id="rId36"/>
    <p:sldId id="296" r:id="rId37"/>
    <p:sldId id="308" r:id="rId38"/>
    <p:sldId id="298" r:id="rId39"/>
    <p:sldId id="305" r:id="rId40"/>
    <p:sldId id="300" r:id="rId41"/>
    <p:sldId id="301" r:id="rId42"/>
    <p:sldId id="302" r:id="rId43"/>
    <p:sldId id="303" r:id="rId44"/>
    <p:sldId id="304" r:id="rId4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1pPr>
    <a:lvl2pPr marL="457200"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2pPr>
    <a:lvl3pPr marL="914400"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3pPr>
    <a:lvl4pPr marL="1371600"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4pPr>
    <a:lvl5pPr marL="1828800" algn="l" rtl="0" fontAlgn="base">
      <a:spcBef>
        <a:spcPct val="0"/>
      </a:spcBef>
      <a:spcAft>
        <a:spcPct val="0"/>
      </a:spcAft>
      <a:defRPr sz="2400" kern="1200">
        <a:solidFill>
          <a:schemeClr val="tx1"/>
        </a:solidFill>
        <a:latin typeface="Arial" pitchFamily="127" charset="0"/>
        <a:ea typeface="ＭＳ Ｐゴシック" pitchFamily="127" charset="-128"/>
        <a:cs typeface="ＭＳ Ｐゴシック" pitchFamily="127" charset="-128"/>
      </a:defRPr>
    </a:lvl5pPr>
    <a:lvl6pPr marL="2286000" algn="l" defTabSz="457200" rtl="0" eaLnBrk="1" latinLnBrk="0" hangingPunct="1">
      <a:defRPr sz="2400" kern="1200">
        <a:solidFill>
          <a:schemeClr val="tx1"/>
        </a:solidFill>
        <a:latin typeface="Arial" pitchFamily="127" charset="0"/>
        <a:ea typeface="ＭＳ Ｐゴシック" pitchFamily="127" charset="-128"/>
        <a:cs typeface="ＭＳ Ｐゴシック" pitchFamily="127" charset="-128"/>
      </a:defRPr>
    </a:lvl6pPr>
    <a:lvl7pPr marL="2743200" algn="l" defTabSz="457200" rtl="0" eaLnBrk="1" latinLnBrk="0" hangingPunct="1">
      <a:defRPr sz="2400" kern="1200">
        <a:solidFill>
          <a:schemeClr val="tx1"/>
        </a:solidFill>
        <a:latin typeface="Arial" pitchFamily="127" charset="0"/>
        <a:ea typeface="ＭＳ Ｐゴシック" pitchFamily="127" charset="-128"/>
        <a:cs typeface="ＭＳ Ｐゴシック" pitchFamily="127" charset="-128"/>
      </a:defRPr>
    </a:lvl7pPr>
    <a:lvl8pPr marL="3200400" algn="l" defTabSz="457200" rtl="0" eaLnBrk="1" latinLnBrk="0" hangingPunct="1">
      <a:defRPr sz="2400" kern="1200">
        <a:solidFill>
          <a:schemeClr val="tx1"/>
        </a:solidFill>
        <a:latin typeface="Arial" pitchFamily="127" charset="0"/>
        <a:ea typeface="ＭＳ Ｐゴシック" pitchFamily="127" charset="-128"/>
        <a:cs typeface="ＭＳ Ｐゴシック" pitchFamily="127" charset="-128"/>
      </a:defRPr>
    </a:lvl8pPr>
    <a:lvl9pPr marL="3657600" algn="l" defTabSz="457200" rtl="0" eaLnBrk="1" latinLnBrk="0" hangingPunct="1">
      <a:defRPr sz="2400" kern="1200">
        <a:solidFill>
          <a:schemeClr val="tx1"/>
        </a:solidFill>
        <a:latin typeface="Arial" pitchFamily="127" charset="0"/>
        <a:ea typeface="ＭＳ Ｐゴシック" pitchFamily="127" charset="-128"/>
        <a:cs typeface="ＭＳ Ｐゴシック" pitchFamily="12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350"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ea typeface="+mn-ea"/>
                <a:cs typeface="Arial" charset="0"/>
              </a:defRPr>
            </a:lvl1pPr>
          </a:lstStyle>
          <a:p>
            <a:pPr>
              <a:defRPr/>
            </a:pPr>
            <a:fld id="{72C8175A-148E-4D8B-9ED1-FD206F579EA0}" type="datetimeFigureOut">
              <a:rPr lang="en-US"/>
              <a:pPr>
                <a:defRPr/>
              </a:pPr>
              <a:t>5/28/2013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mn-ea"/>
                <a:cs typeface="Arial" charset="0"/>
              </a:defRPr>
            </a:lvl1pPr>
          </a:lstStyle>
          <a:p>
            <a:pPr>
              <a:defRPr/>
            </a:pPr>
            <a:fld id="{717B15F2-2CF9-4DBF-BDB3-6F87B3D97800}" type="slidenum">
              <a:rPr lang="en-US"/>
              <a:pPr>
                <a:defRPr/>
              </a:pPr>
              <a:t>‹#›</a:t>
            </a:fld>
            <a:endParaRPr lang="en-US" dirty="0"/>
          </a:p>
        </p:txBody>
      </p:sp>
    </p:spTree>
    <p:extLst>
      <p:ext uri="{BB962C8B-B14F-4D97-AF65-F5344CB8AC3E}">
        <p14:creationId xmlns:p14="http://schemas.microsoft.com/office/powerpoint/2010/main" val="691727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27" charset="-128"/>
        <a:cs typeface="ＭＳ Ｐゴシック" pitchFamily="127"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27"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27"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27"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2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361E31-0E8E-4000-81D2-A65026794EA5}" type="slidenum">
              <a:rPr lang="en-US" smtClean="0">
                <a:latin typeface="Arial" pitchFamily="127" charset="0"/>
                <a:ea typeface="ＭＳ Ｐゴシック" pitchFamily="127" charset="-128"/>
                <a:cs typeface="ＭＳ Ｐゴシック" pitchFamily="127" charset="-128"/>
              </a:rPr>
              <a:pPr/>
              <a:t>1</a:t>
            </a:fld>
            <a:endParaRPr lang="en-US" smtClean="0">
              <a:latin typeface="Arial" pitchFamily="127" charset="0"/>
              <a:ea typeface="ＭＳ Ｐゴシック" pitchFamily="127" charset="-128"/>
              <a:cs typeface="ＭＳ Ｐゴシック" pitchFamily="12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second slide for additional key successes,</a:t>
            </a:r>
            <a:r>
              <a:rPr lang="en-US" baseline="0" dirty="0" smtClean="0"/>
              <a:t> more focused on the mission of HEAL</a:t>
            </a:r>
            <a:endParaRPr lang="en-US" dirty="0"/>
          </a:p>
        </p:txBody>
      </p:sp>
      <p:sp>
        <p:nvSpPr>
          <p:cNvPr id="4" name="Slide Number Placeholder 3"/>
          <p:cNvSpPr>
            <a:spLocks noGrp="1"/>
          </p:cNvSpPr>
          <p:nvPr>
            <p:ph type="sldNum" sz="quarter" idx="10"/>
          </p:nvPr>
        </p:nvSpPr>
        <p:spPr/>
        <p:txBody>
          <a:bodyPr/>
          <a:lstStyle/>
          <a:p>
            <a:pPr>
              <a:defRPr/>
            </a:pPr>
            <a:fld id="{717B15F2-2CF9-4DBF-BDB3-6F87B3D97800}" type="slidenum">
              <a:rPr lang="en-US" smtClean="0"/>
              <a:pPr>
                <a:defRPr/>
              </a:pPr>
              <a:t>28</a:t>
            </a:fld>
            <a:endParaRPr lang="en-US" dirty="0"/>
          </a:p>
        </p:txBody>
      </p:sp>
    </p:spTree>
    <p:extLst>
      <p:ext uri="{BB962C8B-B14F-4D97-AF65-F5344CB8AC3E}">
        <p14:creationId xmlns:p14="http://schemas.microsoft.com/office/powerpoint/2010/main" val="374466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laceholder 2"/>
          <p:cNvSpPr>
            <a:spLocks noGrp="1" noRot="1" noChangeAspect="1"/>
          </p:cNvSpPr>
          <p:nvPr>
            <p:ph type="sldImg"/>
          </p:nvPr>
        </p:nvSpPr>
        <p:spPr bwMode="auto">
          <a:noFill/>
          <a:ln>
            <a:solidFill>
              <a:srgbClr val="000000"/>
            </a:solidFill>
            <a:miter lim="800000"/>
            <a:headEnd/>
            <a:tailEnd/>
          </a:ln>
        </p:spPr>
      </p:sp>
      <p:sp>
        <p:nvSpPr>
          <p:cNvPr id="19458"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ceholder 1026"/>
          <p:cNvSpPr>
            <a:spLocks noGrp="1" noRot="1" noChangeAspect="1"/>
          </p:cNvSpPr>
          <p:nvPr>
            <p:ph type="sldImg"/>
          </p:nvPr>
        </p:nvSpPr>
        <p:spPr bwMode="auto">
          <a:noFill/>
          <a:ln>
            <a:solidFill>
              <a:srgbClr val="000000"/>
            </a:solidFill>
            <a:miter lim="800000"/>
            <a:headEnd/>
            <a:tailEnd/>
          </a:ln>
        </p:spPr>
      </p:sp>
      <p:sp>
        <p:nvSpPr>
          <p:cNvPr id="51202" name="Rectangle 1027"/>
          <p:cNvSpPr>
            <a:spLocks noGrp="1"/>
          </p:cNvSpPr>
          <p:nvPr>
            <p:ph type="body" idx="1"/>
          </p:nvPr>
        </p:nvSpPr>
        <p:spPr bwMode="auto">
          <a:noFill/>
        </p:spPr>
        <p:txBody>
          <a:bodyPr wrap="square" numCol="1" anchor="t" anchorCtr="0" compatLnSpc="1">
            <a:prstTxWarp prst="textNoShape">
              <a:avLst/>
            </a:prstTxWarp>
          </a:bodyPr>
          <a:lstStyle/>
          <a:p>
            <a:r>
              <a:rPr lang="en-US"/>
              <a:t>Molly, here I’m going to list and briefly touch on the wide range of entities, including the city, that we have partnered with to one degree or another across our varied initiatives over the years, with a brief focus on partnerships central to Corridor Plan development and adoption.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laceholder 2"/>
          <p:cNvSpPr>
            <a:spLocks noGrp="1" noRot="1" noChangeAspect="1"/>
          </p:cNvSpPr>
          <p:nvPr>
            <p:ph type="sldImg"/>
          </p:nvPr>
        </p:nvSpPr>
        <p:spPr bwMode="auto">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r>
              <a:rPr lang="en-US"/>
              <a:t>Molly, with this slide, I’ll focus on LWWR’s role and involvement specific to the project, starting with LWWR’s funding of the community input sessions and ending with public testimony before Council  in support of adoption in October 2011. Also, I’ll make mention of Teller Street Gallery (see photo) as one of 32 new businesses that have opened within the study area since the start of 2011 and site of May’s Live Local community building event.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ceholder 2"/>
          <p:cNvSpPr>
            <a:spLocks noGrp="1" noRot="1" noChangeAspect="1"/>
          </p:cNvSpPr>
          <p:nvPr>
            <p:ph type="sldImg"/>
          </p:nvPr>
        </p:nvSpPr>
        <p:spPr bwMode="auto">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r>
              <a:rPr lang="en-US"/>
              <a:t>On this slide, I’m going to drill down a bit and touch on some of the specific comments we made through through reviewing draft(s) of the Plan with the intent / focus of our comments being creation and placement of infrastructure (built environment features) to ‘make the healthy choice the easy choice.’ Because where you live affects how you live, our comments were intended to help guide long-term development and design that would foster more walking and biking for all ages and abilities for commuting, errands / outings, and / or physical exercise. I’ll also mention that WR Middle School is on the corridor and this use warrants enhanced bicycle / pedestrian safety and access. Shown in photo is the on-street bike lane on 38th. If time permits, I’ll share the quick story of how coalition members worked with public works at one of the project open houses and identified room within the ROW (at the midnight hour) to include the lanes.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ceholder 2"/>
          <p:cNvSpPr>
            <a:spLocks noGrp="1" noRot="1" noChangeAspec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r>
              <a:rPr lang="en-US"/>
              <a:t>With this slide, I’ll walk through some points of LWWR involvement since adoption in October 2011. Part of the message I’ll touch on is that the first 18-24 months was identified as a ‘trial period’ and that (LWWR feels) community education and involvement, and  ongoing promotion is critical during this phase. The photo is from one of the walking audits on the west side of Wadsworth near 38th (at the west end of the study area).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ceholder 2"/>
          <p:cNvSpPr>
            <a:spLocks noGrp="1" noRot="1" noChangeAspec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r>
              <a:rPr lang="en-US"/>
              <a:t>This one is fairly self-explanatory, but let me know if you would like any specifics on intent.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AA4F135-1FEB-4A10-8D86-6351E6C343D9}" type="datetimeFigureOut">
              <a:rPr lang="en-US"/>
              <a:pPr>
                <a:defRPr/>
              </a:pPr>
              <a:t>5/28/2013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1CE9B3-81E4-4264-9CE4-B7ACF51BCB7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86BCF6-68B1-4263-A722-78E7478B197C}" type="datetimeFigureOut">
              <a:rPr lang="en-US"/>
              <a:pPr>
                <a:defRPr/>
              </a:pPr>
              <a:t>5/28/2013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C511FB-F8F5-4453-8770-02BD8C4B953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02499D-672D-47A4-90C2-8C3790FA0C76}" type="datetimeFigureOut">
              <a:rPr lang="en-US"/>
              <a:pPr>
                <a:defRPr/>
              </a:pPr>
              <a:t>5/28/2013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270DDB-DD76-4575-9575-5C290F6E3A6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C9E02A-6CF1-44DD-8E82-7E5F573C7627}" type="datetimeFigureOut">
              <a:rPr lang="en-US"/>
              <a:pPr>
                <a:defRPr/>
              </a:pPr>
              <a:t>5/28/2013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4C8C28-8310-43B0-8233-5D704D2EF13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E2490DD-BC18-44ED-929A-B8625A403D30}" type="datetimeFigureOut">
              <a:rPr lang="en-US"/>
              <a:pPr>
                <a:defRPr/>
              </a:pPr>
              <a:t>5/28/2013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12379E-4B5A-4AB7-B505-DC672FCF1F4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C6B58E6-AFE1-4D2E-8D92-F621F37A8C92}" type="datetimeFigureOut">
              <a:rPr lang="en-US"/>
              <a:pPr>
                <a:defRPr/>
              </a:pPr>
              <a:t>5/28/2013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ABB1AB-7685-4107-94B3-DBEFEAC3F8A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EF9FDA5-263A-40DB-8BC3-1653C55FBC23}" type="datetimeFigureOut">
              <a:rPr lang="en-US"/>
              <a:pPr>
                <a:defRPr/>
              </a:pPr>
              <a:t>5/28/2013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56E2436-902F-48DB-8E86-AA83F5EDF39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FB26FFB-A92A-440A-9F95-6D16EE541B9A}" type="datetimeFigureOut">
              <a:rPr lang="en-US"/>
              <a:pPr>
                <a:defRPr/>
              </a:pPr>
              <a:t>5/28/2013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5674661-A1A7-43E1-95A8-A4DB6CEF9B5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4C651-AA48-456E-B56A-8AE0D62928CF}" type="datetimeFigureOut">
              <a:rPr lang="en-US"/>
              <a:pPr>
                <a:defRPr/>
              </a:pPr>
              <a:t>5/28/2013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DFD63D0-2306-4A0A-867E-4E98B6133A9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5B2658-802F-4B68-AEBD-3CF1043AE1C2}" type="datetimeFigureOut">
              <a:rPr lang="en-US"/>
              <a:pPr>
                <a:defRPr/>
              </a:pPr>
              <a:t>5/28/2013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4E8C0F-A668-4E54-BAE7-B8F6F3D8D00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BB04FF-9DB3-474A-AC93-DCF7374C0B7E}" type="datetimeFigureOut">
              <a:rPr lang="en-US"/>
              <a:pPr>
                <a:defRPr/>
              </a:pPr>
              <a:t>5/28/2013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BA971B-3F21-4467-A5F7-7B792DF9B35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C8059157-6B85-4D6F-9E7F-471D221CFB16}" type="datetimeFigureOut">
              <a:rPr lang="en-US"/>
              <a:pPr>
                <a:defRPr/>
              </a:pPr>
              <a:t>5/28/2013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B112C163-C200-4CF1-8758-FADD0C04ED9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ＭＳ Ｐゴシック" pitchFamily="127" charset="-128"/>
          <a:cs typeface="ＭＳ Ｐゴシック" pitchFamily="127" charset="-128"/>
        </a:defRPr>
      </a:lvl1pPr>
      <a:lvl2pPr algn="ctr" rtl="0" fontAlgn="base">
        <a:spcBef>
          <a:spcPct val="0"/>
        </a:spcBef>
        <a:spcAft>
          <a:spcPct val="0"/>
        </a:spcAft>
        <a:defRPr sz="4400">
          <a:solidFill>
            <a:schemeClr val="tx1"/>
          </a:solidFill>
          <a:latin typeface="Trebuchet MS" pitchFamily="34" charset="0"/>
          <a:ea typeface="ＭＳ Ｐゴシック" pitchFamily="127" charset="-128"/>
          <a:cs typeface="ＭＳ Ｐゴシック" pitchFamily="127" charset="-128"/>
        </a:defRPr>
      </a:lvl2pPr>
      <a:lvl3pPr algn="ctr" rtl="0" fontAlgn="base">
        <a:spcBef>
          <a:spcPct val="0"/>
        </a:spcBef>
        <a:spcAft>
          <a:spcPct val="0"/>
        </a:spcAft>
        <a:defRPr sz="4400">
          <a:solidFill>
            <a:schemeClr val="tx1"/>
          </a:solidFill>
          <a:latin typeface="Trebuchet MS" pitchFamily="34" charset="0"/>
          <a:ea typeface="ＭＳ Ｐゴシック" pitchFamily="127" charset="-128"/>
          <a:cs typeface="ＭＳ Ｐゴシック" pitchFamily="127" charset="-128"/>
        </a:defRPr>
      </a:lvl3pPr>
      <a:lvl4pPr algn="ctr" rtl="0" fontAlgn="base">
        <a:spcBef>
          <a:spcPct val="0"/>
        </a:spcBef>
        <a:spcAft>
          <a:spcPct val="0"/>
        </a:spcAft>
        <a:defRPr sz="4400">
          <a:solidFill>
            <a:schemeClr val="tx1"/>
          </a:solidFill>
          <a:latin typeface="Trebuchet MS" pitchFamily="34" charset="0"/>
          <a:ea typeface="ＭＳ Ｐゴシック" pitchFamily="127" charset="-128"/>
          <a:cs typeface="ＭＳ Ｐゴシック" pitchFamily="127" charset="-128"/>
        </a:defRPr>
      </a:lvl4pPr>
      <a:lvl5pPr algn="ctr" rtl="0" fontAlgn="base">
        <a:spcBef>
          <a:spcPct val="0"/>
        </a:spcBef>
        <a:spcAft>
          <a:spcPct val="0"/>
        </a:spcAft>
        <a:defRPr sz="4400">
          <a:solidFill>
            <a:schemeClr val="tx1"/>
          </a:solidFill>
          <a:latin typeface="Trebuchet MS" pitchFamily="34" charset="0"/>
          <a:ea typeface="ＭＳ Ｐゴシック" pitchFamily="127" charset="-128"/>
          <a:cs typeface="ＭＳ Ｐゴシック" pitchFamily="127" charset="-128"/>
        </a:defRPr>
      </a:lvl5pPr>
      <a:lvl6pPr marL="457200" algn="ctr" rtl="0" eaLnBrk="1" fontAlgn="base" hangingPunct="1">
        <a:spcBef>
          <a:spcPct val="0"/>
        </a:spcBef>
        <a:spcAft>
          <a:spcPct val="0"/>
        </a:spcAft>
        <a:defRPr sz="4400">
          <a:solidFill>
            <a:schemeClr val="tx1"/>
          </a:solidFill>
          <a:latin typeface="Trebuchet MS" pitchFamily="34" charset="0"/>
        </a:defRPr>
      </a:lvl6pPr>
      <a:lvl7pPr marL="914400" algn="ctr" rtl="0" eaLnBrk="1" fontAlgn="base" hangingPunct="1">
        <a:spcBef>
          <a:spcPct val="0"/>
        </a:spcBef>
        <a:spcAft>
          <a:spcPct val="0"/>
        </a:spcAft>
        <a:defRPr sz="4400">
          <a:solidFill>
            <a:schemeClr val="tx1"/>
          </a:solidFill>
          <a:latin typeface="Trebuchet MS" pitchFamily="34" charset="0"/>
        </a:defRPr>
      </a:lvl7pPr>
      <a:lvl8pPr marL="1371600" algn="ctr" rtl="0" eaLnBrk="1" fontAlgn="base" hangingPunct="1">
        <a:spcBef>
          <a:spcPct val="0"/>
        </a:spcBef>
        <a:spcAft>
          <a:spcPct val="0"/>
        </a:spcAft>
        <a:defRPr sz="4400">
          <a:solidFill>
            <a:schemeClr val="tx1"/>
          </a:solidFill>
          <a:latin typeface="Trebuchet MS" pitchFamily="34" charset="0"/>
        </a:defRPr>
      </a:lvl8pPr>
      <a:lvl9pPr marL="1828800" algn="ctr" rtl="0" eaLnBrk="1" fontAlgn="base" hangingPunct="1">
        <a:spcBef>
          <a:spcPct val="0"/>
        </a:spcBef>
        <a:spcAft>
          <a:spcPct val="0"/>
        </a:spcAft>
        <a:defRPr sz="4400">
          <a:solidFill>
            <a:schemeClr val="tx1"/>
          </a:solidFill>
          <a:latin typeface="Trebuchet MS" pitchFamily="34" charset="0"/>
        </a:defRPr>
      </a:lvl9pPr>
    </p:titleStyle>
    <p:bodyStyle>
      <a:lvl1pPr marL="342900" indent="-342900" algn="l" rtl="0" fontAlgn="base">
        <a:spcBef>
          <a:spcPct val="20000"/>
        </a:spcBef>
        <a:spcAft>
          <a:spcPct val="0"/>
        </a:spcAft>
        <a:buFont typeface="Arial" pitchFamily="127" charset="0"/>
        <a:buChar char="•"/>
        <a:defRPr sz="3200" kern="1200">
          <a:solidFill>
            <a:schemeClr val="tx1"/>
          </a:solidFill>
          <a:latin typeface="+mn-lt"/>
          <a:ea typeface="ＭＳ Ｐゴシック" pitchFamily="127" charset="-128"/>
          <a:cs typeface="ＭＳ Ｐゴシック" pitchFamily="127" charset="-128"/>
        </a:defRPr>
      </a:lvl1pPr>
      <a:lvl2pPr marL="742950" indent="-285750" algn="l" rtl="0" fontAlgn="base">
        <a:spcBef>
          <a:spcPct val="20000"/>
        </a:spcBef>
        <a:spcAft>
          <a:spcPct val="0"/>
        </a:spcAft>
        <a:buFont typeface="Arial" pitchFamily="127" charset="0"/>
        <a:buChar char="–"/>
        <a:defRPr sz="2800" kern="1200">
          <a:solidFill>
            <a:schemeClr val="tx1"/>
          </a:solidFill>
          <a:latin typeface="+mn-lt"/>
          <a:ea typeface="ＭＳ Ｐゴシック" pitchFamily="127" charset="-128"/>
          <a:cs typeface="+mn-cs"/>
        </a:defRPr>
      </a:lvl2pPr>
      <a:lvl3pPr marL="1143000" indent="-228600" algn="l" rtl="0" fontAlgn="base">
        <a:spcBef>
          <a:spcPct val="20000"/>
        </a:spcBef>
        <a:spcAft>
          <a:spcPct val="0"/>
        </a:spcAft>
        <a:buFont typeface="Arial" pitchFamily="127" charset="0"/>
        <a:buChar char="•"/>
        <a:defRPr sz="2400" kern="1200">
          <a:solidFill>
            <a:schemeClr val="tx1"/>
          </a:solidFill>
          <a:latin typeface="+mn-lt"/>
          <a:ea typeface="ＭＳ Ｐゴシック" pitchFamily="127" charset="-128"/>
          <a:cs typeface="+mn-cs"/>
        </a:defRPr>
      </a:lvl3pPr>
      <a:lvl4pPr marL="1600200" indent="-228600" algn="l" rtl="0" fontAlgn="base">
        <a:spcBef>
          <a:spcPct val="20000"/>
        </a:spcBef>
        <a:spcAft>
          <a:spcPct val="0"/>
        </a:spcAft>
        <a:buFont typeface="Arial" pitchFamily="127" charset="0"/>
        <a:buChar char="–"/>
        <a:defRPr sz="2000" kern="1200">
          <a:solidFill>
            <a:schemeClr val="tx1"/>
          </a:solidFill>
          <a:latin typeface="+mn-lt"/>
          <a:ea typeface="ＭＳ Ｐゴシック" pitchFamily="127" charset="-128"/>
          <a:cs typeface="+mn-cs"/>
        </a:defRPr>
      </a:lvl4pPr>
      <a:lvl5pPr marL="2057400" indent="-228600" algn="l" rtl="0" fontAlgn="base">
        <a:spcBef>
          <a:spcPct val="20000"/>
        </a:spcBef>
        <a:spcAft>
          <a:spcPct val="0"/>
        </a:spcAft>
        <a:buFont typeface="Arial" pitchFamily="127" charset="0"/>
        <a:buChar char="»"/>
        <a:defRPr sz="2000" kern="1200">
          <a:solidFill>
            <a:schemeClr val="tx1"/>
          </a:solidFill>
          <a:latin typeface="+mn-lt"/>
          <a:ea typeface="ＭＳ Ｐゴシック" pitchFamily="12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4.xml"/><Relationship Id="rId7" Type="http://schemas.openxmlformats.org/officeDocument/2006/relationships/oleObject" Target="../embeddings/Microsoft_Word_97_-_2003_Document1.doc"/><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6.png"/><Relationship Id="rId4" Type="http://schemas.openxmlformats.org/officeDocument/2006/relationships/image" Target="../media/image6.pdf"/></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mailto:juliegeorge@livewellcolorado.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381000" y="274638"/>
            <a:ext cx="8305800" cy="4678362"/>
          </a:xfrm>
        </p:spPr>
        <p:txBody>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CML’s 91</a:t>
            </a:r>
            <a:r>
              <a:rPr lang="en-US" baseline="30000" dirty="0" smtClean="0"/>
              <a:t>st</a:t>
            </a:r>
            <a:r>
              <a:rPr lang="en-US" dirty="0" smtClean="0"/>
              <a:t> Annual Conference</a:t>
            </a:r>
            <a:br>
              <a:rPr lang="en-US" dirty="0" smtClean="0"/>
            </a:br>
            <a:r>
              <a:rPr lang="en-US" dirty="0" smtClean="0"/>
              <a:t>June 18 – 21, 2013</a:t>
            </a:r>
            <a:br>
              <a:rPr lang="en-US" dirty="0" smtClean="0"/>
            </a:br>
            <a:r>
              <a:rPr lang="en-US" dirty="0" smtClean="0"/>
              <a:t>Vail, Colorado</a:t>
            </a:r>
          </a:p>
        </p:txBody>
      </p:sp>
      <p:pic>
        <p:nvPicPr>
          <p:cNvPr id="14338" name="Picture 5"/>
          <p:cNvPicPr>
            <a:picLocks noChangeAspect="1"/>
          </p:cNvPicPr>
          <p:nvPr/>
        </p:nvPicPr>
        <p:blipFill>
          <a:blip r:embed="rId3"/>
          <a:srcRect/>
          <a:stretch>
            <a:fillRect/>
          </a:stretch>
        </p:blipFill>
        <p:spPr bwMode="auto">
          <a:xfrm>
            <a:off x="3228975" y="860425"/>
            <a:ext cx="260985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Downtown Improvements</a:t>
            </a:r>
            <a:endParaRPr lang="en-US" dirty="0">
              <a:latin typeface="Angelina" pitchFamily="2" charset="0"/>
            </a:endParaRPr>
          </a:p>
        </p:txBody>
      </p:sp>
      <p:pic>
        <p:nvPicPr>
          <p:cNvPr id="11" name="Content Placeholder 10" descr="Graphic4.jpg"/>
          <p:cNvPicPr>
            <a:picLocks noGrp="1" noChangeAspect="1"/>
          </p:cNvPicPr>
          <p:nvPr>
            <p:ph idx="1"/>
          </p:nvPr>
        </p:nvPicPr>
        <p:blipFill>
          <a:blip r:embed="rId2" cstate="print"/>
          <a:stretch>
            <a:fillRect/>
          </a:stretch>
        </p:blipFill>
        <p:spPr>
          <a:xfrm>
            <a:off x="0" y="980728"/>
            <a:ext cx="4368800" cy="3276600"/>
          </a:xfrm>
        </p:spPr>
      </p:pic>
      <p:pic>
        <p:nvPicPr>
          <p:cNvPr id="12" name="Picture 11" descr="Graphic9.jpg"/>
          <p:cNvPicPr>
            <a:picLocks noChangeAspect="1"/>
          </p:cNvPicPr>
          <p:nvPr/>
        </p:nvPicPr>
        <p:blipFill>
          <a:blip r:embed="rId3" cstate="print"/>
          <a:stretch>
            <a:fillRect/>
          </a:stretch>
        </p:blipFill>
        <p:spPr>
          <a:xfrm>
            <a:off x="4267200" y="3124200"/>
            <a:ext cx="4368800" cy="3276600"/>
          </a:xfrm>
          <a:prstGeom prst="rect">
            <a:avLst/>
          </a:prstGeom>
        </p:spPr>
      </p:pic>
      <p:sp>
        <p:nvSpPr>
          <p:cNvPr id="3" name="TextBox 2"/>
          <p:cNvSpPr txBox="1"/>
          <p:nvPr/>
        </p:nvSpPr>
        <p:spPr>
          <a:xfrm>
            <a:off x="1259632" y="4808889"/>
            <a:ext cx="2895600" cy="369332"/>
          </a:xfrm>
          <a:prstGeom prst="rect">
            <a:avLst/>
          </a:prstGeom>
          <a:noFill/>
        </p:spPr>
        <p:txBody>
          <a:bodyPr wrap="square" rtlCol="0">
            <a:spAutoFit/>
          </a:bodyPr>
          <a:lstStyle/>
          <a:p>
            <a:r>
              <a:rPr lang="en-US" dirty="0" smtClean="0"/>
              <a:t>Traffic Calming Features</a:t>
            </a:r>
            <a:endParaRPr lang="en-US" dirty="0"/>
          </a:p>
        </p:txBody>
      </p:sp>
      <p:sp>
        <p:nvSpPr>
          <p:cNvPr id="4" name="TextBox 3"/>
          <p:cNvSpPr txBox="1"/>
          <p:nvPr/>
        </p:nvSpPr>
        <p:spPr>
          <a:xfrm>
            <a:off x="4788024" y="1772816"/>
            <a:ext cx="2895600" cy="369332"/>
          </a:xfrm>
          <a:prstGeom prst="rect">
            <a:avLst/>
          </a:prstGeom>
          <a:noFill/>
        </p:spPr>
        <p:txBody>
          <a:bodyPr wrap="square" rtlCol="0">
            <a:spAutoFit/>
          </a:bodyPr>
          <a:lstStyle/>
          <a:p>
            <a:r>
              <a:rPr lang="en-US" dirty="0" smtClean="0"/>
              <a:t>Safe Parking and Lighting</a:t>
            </a:r>
            <a:endParaRPr lang="en-US" dirty="0"/>
          </a:p>
        </p:txBody>
      </p:sp>
    </p:spTree>
  </p:cSld>
  <p:clrMapOvr>
    <a:masterClrMapping/>
  </p:clrMapOvr>
  <p:transition>
    <p:split orient="vert"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Use Modification</a:t>
            </a:r>
            <a:endParaRPr lang="en-US" dirty="0">
              <a:latin typeface="Angelina" pitchFamily="2" charset="0"/>
            </a:endParaRPr>
          </a:p>
        </p:txBody>
      </p:sp>
      <p:sp>
        <p:nvSpPr>
          <p:cNvPr id="7" name="Content Placeholder 6"/>
          <p:cNvSpPr>
            <a:spLocks noGrp="1"/>
          </p:cNvSpPr>
          <p:nvPr>
            <p:ph idx="1"/>
          </p:nvPr>
        </p:nvSpPr>
        <p:spPr/>
        <p:txBody>
          <a:bodyPr/>
          <a:lstStyle/>
          <a:p>
            <a:r>
              <a:rPr lang="en-US" dirty="0" smtClean="0"/>
              <a:t>Allowing Downtown Businesses or Properties the option of living spaces.</a:t>
            </a:r>
          </a:p>
          <a:p>
            <a:r>
              <a:rPr lang="en-US" dirty="0" smtClean="0"/>
              <a:t>Upstairs or 50% of rear portion of the first level can be a living quarter (use by right)</a:t>
            </a:r>
          </a:p>
          <a:p>
            <a:r>
              <a:rPr lang="en-US" dirty="0" smtClean="0"/>
              <a:t>Encourage walking and living downtown</a:t>
            </a:r>
          </a:p>
        </p:txBody>
      </p:sp>
    </p:spTree>
  </p:cSld>
  <p:clrMapOvr>
    <a:masterClrMapping/>
  </p:clrMapOvr>
  <p:transition spd="med">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Use Modification</a:t>
            </a:r>
            <a:endParaRPr lang="en-US" dirty="0">
              <a:latin typeface="Angelina" pitchFamily="2" charset="0"/>
            </a:endParaRPr>
          </a:p>
        </p:txBody>
      </p:sp>
      <p:sp>
        <p:nvSpPr>
          <p:cNvPr id="4" name="Content Placeholder 3"/>
          <p:cNvSpPr>
            <a:spLocks noGrp="1"/>
          </p:cNvSpPr>
          <p:nvPr>
            <p:ph idx="1"/>
          </p:nvPr>
        </p:nvSpPr>
        <p:spPr>
          <a:xfrm>
            <a:off x="467544" y="1196752"/>
            <a:ext cx="8229600" cy="4525963"/>
          </a:xfrm>
        </p:spPr>
        <p:txBody>
          <a:bodyPr/>
          <a:lstStyle/>
          <a:p>
            <a:r>
              <a:rPr lang="en-US" sz="2800" dirty="0"/>
              <a:t>Some challenges due to International Building Code requiring separation and fire walls between uses</a:t>
            </a:r>
            <a:r>
              <a:rPr lang="en-US" sz="2800" dirty="0" smtClean="0"/>
              <a:t>.</a:t>
            </a:r>
          </a:p>
          <a:p>
            <a:pPr marL="0" indent="0">
              <a:buNone/>
            </a:pPr>
            <a:endParaRPr lang="en-US" sz="2000" dirty="0"/>
          </a:p>
          <a:p>
            <a:r>
              <a:rPr lang="en-US" sz="2800" dirty="0"/>
              <a:t>Access to some properties pose a challenge</a:t>
            </a:r>
            <a:r>
              <a:rPr lang="en-US" sz="2800" dirty="0" smtClean="0"/>
              <a:t>.</a:t>
            </a:r>
          </a:p>
          <a:p>
            <a:pPr marL="0" indent="0">
              <a:buNone/>
            </a:pPr>
            <a:endParaRPr lang="en-US" sz="2000" dirty="0"/>
          </a:p>
          <a:p>
            <a:r>
              <a:rPr lang="en-US" sz="2800" dirty="0"/>
              <a:t>ADA accessibility can be challenging as well</a:t>
            </a:r>
            <a:r>
              <a:rPr lang="en-US" sz="2800" dirty="0" smtClean="0"/>
              <a:t>.</a:t>
            </a:r>
          </a:p>
          <a:p>
            <a:pPr marL="0" indent="0">
              <a:buNone/>
            </a:pPr>
            <a:endParaRPr lang="en-US" sz="2000" dirty="0"/>
          </a:p>
          <a:p>
            <a:r>
              <a:rPr lang="en-US" sz="2800" dirty="0" smtClean="0"/>
              <a:t>Risk is sometimes an undesirable use might open next door.  For example a liquor establishment, pet shop, cigarette shop, etc.</a:t>
            </a:r>
            <a:endParaRPr lang="en-US" sz="2800" dirty="0"/>
          </a:p>
        </p:txBody>
      </p:sp>
    </p:spTree>
  </p:cSld>
  <p:clrMapOvr>
    <a:masterClrMapping/>
  </p:clrMapOvr>
  <p:transition>
    <p:blind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Healthy Activities</a:t>
            </a:r>
            <a:endParaRPr lang="en-US" dirty="0">
              <a:latin typeface="Angelina" pitchFamily="2" charset="0"/>
            </a:endParaRPr>
          </a:p>
        </p:txBody>
      </p:sp>
      <p:pic>
        <p:nvPicPr>
          <p:cNvPr id="5" name="Content Placeholder 4" descr="frisbee.jpg"/>
          <p:cNvPicPr>
            <a:picLocks noGrp="1" noChangeAspect="1"/>
          </p:cNvPicPr>
          <p:nvPr>
            <p:ph idx="1"/>
          </p:nvPr>
        </p:nvPicPr>
        <p:blipFill>
          <a:blip r:embed="rId2" cstate="print"/>
          <a:stretch>
            <a:fillRect/>
          </a:stretch>
        </p:blipFill>
        <p:spPr>
          <a:xfrm>
            <a:off x="683568" y="1007909"/>
            <a:ext cx="2206228" cy="2941637"/>
          </a:xfrm>
        </p:spPr>
      </p:pic>
      <p:pic>
        <p:nvPicPr>
          <p:cNvPr id="6" name="Picture 5" descr="horse.jpg"/>
          <p:cNvPicPr>
            <a:picLocks noChangeAspect="1"/>
          </p:cNvPicPr>
          <p:nvPr/>
        </p:nvPicPr>
        <p:blipFill>
          <a:blip r:embed="rId3" cstate="print"/>
          <a:stretch>
            <a:fillRect/>
          </a:stretch>
        </p:blipFill>
        <p:spPr>
          <a:xfrm>
            <a:off x="1043608" y="4127598"/>
            <a:ext cx="3200400" cy="2400300"/>
          </a:xfrm>
          <a:prstGeom prst="rect">
            <a:avLst/>
          </a:prstGeom>
        </p:spPr>
      </p:pic>
      <p:pic>
        <p:nvPicPr>
          <p:cNvPr id="7" name="Picture 6" descr="swimming.jpg"/>
          <p:cNvPicPr>
            <a:picLocks noChangeAspect="1"/>
          </p:cNvPicPr>
          <p:nvPr/>
        </p:nvPicPr>
        <p:blipFill>
          <a:blip r:embed="rId4" cstate="print"/>
          <a:stretch>
            <a:fillRect/>
          </a:stretch>
        </p:blipFill>
        <p:spPr>
          <a:xfrm>
            <a:off x="5292080" y="990600"/>
            <a:ext cx="3657600" cy="2743200"/>
          </a:xfrm>
          <a:prstGeom prst="rect">
            <a:avLst/>
          </a:prstGeom>
        </p:spPr>
      </p:pic>
      <p:pic>
        <p:nvPicPr>
          <p:cNvPr id="9" name="Picture 8" descr="runner.jpg"/>
          <p:cNvPicPr>
            <a:picLocks noChangeAspect="1"/>
          </p:cNvPicPr>
          <p:nvPr/>
        </p:nvPicPr>
        <p:blipFill>
          <a:blip r:embed="rId5" cstate="print"/>
          <a:stretch>
            <a:fillRect/>
          </a:stretch>
        </p:blipFill>
        <p:spPr>
          <a:xfrm>
            <a:off x="5170693" y="3918048"/>
            <a:ext cx="1877720" cy="2819400"/>
          </a:xfrm>
          <a:prstGeom prst="rect">
            <a:avLst/>
          </a:prstGeom>
        </p:spPr>
      </p:pic>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Healthy Activities</a:t>
            </a:r>
            <a:endParaRPr lang="en-US" dirty="0">
              <a:latin typeface="Angelina" pitchFamily="2" charset="0"/>
            </a:endParaRPr>
          </a:p>
        </p:txBody>
      </p:sp>
      <p:sp>
        <p:nvSpPr>
          <p:cNvPr id="4" name="Content Placeholder 3"/>
          <p:cNvSpPr>
            <a:spLocks noGrp="1"/>
          </p:cNvSpPr>
          <p:nvPr>
            <p:ph idx="1"/>
          </p:nvPr>
        </p:nvSpPr>
        <p:spPr>
          <a:xfrm>
            <a:off x="467544" y="1124744"/>
            <a:ext cx="8229600" cy="4525963"/>
          </a:xfrm>
        </p:spPr>
        <p:txBody>
          <a:bodyPr/>
          <a:lstStyle/>
          <a:p>
            <a:r>
              <a:rPr lang="en-US" sz="2800" dirty="0" smtClean="0"/>
              <a:t>Well rounded recreational programs for a smaller community.</a:t>
            </a:r>
          </a:p>
          <a:p>
            <a:r>
              <a:rPr lang="en-US" sz="2800" dirty="0" smtClean="0"/>
              <a:t>Shared use with the High School weight room.</a:t>
            </a:r>
          </a:p>
          <a:p>
            <a:r>
              <a:rPr lang="en-US" sz="2800" dirty="0" smtClean="0"/>
              <a:t>5K races and walks</a:t>
            </a:r>
          </a:p>
          <a:p>
            <a:r>
              <a:rPr lang="en-US" sz="2800" dirty="0" smtClean="0"/>
              <a:t>Skate Park construction and expansion</a:t>
            </a:r>
          </a:p>
          <a:p>
            <a:r>
              <a:rPr lang="en-US" sz="2800" dirty="0" smtClean="0"/>
              <a:t>Disc Golf Course construction</a:t>
            </a:r>
          </a:p>
          <a:p>
            <a:r>
              <a:rPr lang="en-US" sz="2800" dirty="0" smtClean="0"/>
              <a:t>Future interconnection with trail system to other communities</a:t>
            </a:r>
          </a:p>
          <a:p>
            <a:r>
              <a:rPr lang="en-US" sz="2800" dirty="0" smtClean="0"/>
              <a:t>Bike path planning efforts</a:t>
            </a:r>
            <a:endParaRPr lang="en-US" sz="2800" dirty="0"/>
          </a:p>
        </p:txBody>
      </p:sp>
    </p:spTree>
  </p:cSld>
  <p:clrMapOvr>
    <a:masterClrMapping/>
  </p:clrMapOvr>
  <p:transition>
    <p:strip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Healthy Activities</a:t>
            </a:r>
            <a:endParaRPr lang="en-US" dirty="0">
              <a:latin typeface="Angelina" pitchFamily="2" charset="0"/>
            </a:endParaRPr>
          </a:p>
        </p:txBody>
      </p:sp>
      <p:pic>
        <p:nvPicPr>
          <p:cNvPr id="8" name="Picture 7" descr="weight.jpg"/>
          <p:cNvPicPr>
            <a:picLocks noChangeAspect="1"/>
          </p:cNvPicPr>
          <p:nvPr/>
        </p:nvPicPr>
        <p:blipFill>
          <a:blip r:embed="rId2" cstate="print"/>
          <a:stretch>
            <a:fillRect/>
          </a:stretch>
        </p:blipFill>
        <p:spPr>
          <a:xfrm>
            <a:off x="395536" y="1124744"/>
            <a:ext cx="3556000" cy="2667000"/>
          </a:xfrm>
          <a:prstGeom prst="rect">
            <a:avLst/>
          </a:prstGeom>
        </p:spPr>
      </p:pic>
      <p:pic>
        <p:nvPicPr>
          <p:cNvPr id="7" name="Content Placeholder 6" descr="walkers.jpg"/>
          <p:cNvPicPr>
            <a:picLocks noGrp="1" noChangeAspect="1"/>
          </p:cNvPicPr>
          <p:nvPr>
            <p:ph idx="1"/>
          </p:nvPr>
        </p:nvPicPr>
        <p:blipFill>
          <a:blip r:embed="rId3" cstate="print"/>
          <a:stretch>
            <a:fillRect/>
          </a:stretch>
        </p:blipFill>
        <p:spPr>
          <a:xfrm>
            <a:off x="1834869" y="3861048"/>
            <a:ext cx="4233333" cy="2819400"/>
          </a:xfrm>
        </p:spPr>
      </p:pic>
      <p:pic>
        <p:nvPicPr>
          <p:cNvPr id="9" name="Picture 8" descr="volley.jpg"/>
          <p:cNvPicPr>
            <a:picLocks noChangeAspect="1"/>
          </p:cNvPicPr>
          <p:nvPr/>
        </p:nvPicPr>
        <p:blipFill>
          <a:blip r:embed="rId4" cstate="print"/>
          <a:stretch>
            <a:fillRect/>
          </a:stretch>
        </p:blipFill>
        <p:spPr>
          <a:xfrm>
            <a:off x="5148064" y="1124744"/>
            <a:ext cx="3251200" cy="2438400"/>
          </a:xfrm>
          <a:prstGeom prst="rect">
            <a:avLst/>
          </a:prstGeom>
        </p:spPr>
      </p:pic>
    </p:spTree>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Healthy Activities/City Employees</a:t>
            </a:r>
            <a:endParaRPr lang="en-US" dirty="0">
              <a:latin typeface="Angelina" pitchFamily="2" charset="0"/>
            </a:endParaRPr>
          </a:p>
        </p:txBody>
      </p:sp>
      <p:sp>
        <p:nvSpPr>
          <p:cNvPr id="4" name="Content Placeholder 3"/>
          <p:cNvSpPr>
            <a:spLocks noGrp="1"/>
          </p:cNvSpPr>
          <p:nvPr>
            <p:ph idx="1"/>
          </p:nvPr>
        </p:nvSpPr>
        <p:spPr/>
        <p:txBody>
          <a:bodyPr>
            <a:normAutofit fontScale="85000" lnSpcReduction="10000"/>
          </a:bodyPr>
          <a:lstStyle/>
          <a:p>
            <a:r>
              <a:rPr lang="en-US" dirty="0" smtClean="0"/>
              <a:t>Community Health Fair (EMCH/Banner Health)</a:t>
            </a:r>
          </a:p>
          <a:p>
            <a:r>
              <a:rPr lang="en-US" dirty="0" smtClean="0"/>
              <a:t>Healthy Cooking Classes (EMCH/Banner Health)</a:t>
            </a:r>
          </a:p>
          <a:p>
            <a:r>
              <a:rPr lang="en-US" dirty="0" smtClean="0"/>
              <a:t>Council Meetings healthy snacks and menus</a:t>
            </a:r>
          </a:p>
          <a:p>
            <a:r>
              <a:rPr lang="en-US" dirty="0" smtClean="0"/>
              <a:t>Employee Health Flyers </a:t>
            </a:r>
          </a:p>
          <a:p>
            <a:r>
              <a:rPr lang="en-US" dirty="0" smtClean="0"/>
              <a:t>Quarterly Fruit and Vegetable highlights for employees</a:t>
            </a:r>
          </a:p>
          <a:p>
            <a:r>
              <a:rPr lang="en-US" dirty="0" smtClean="0"/>
              <a:t>TRIAD EAP</a:t>
            </a:r>
          </a:p>
          <a:p>
            <a:r>
              <a:rPr lang="en-US" dirty="0" smtClean="0"/>
              <a:t>City Counsel </a:t>
            </a:r>
            <a:r>
              <a:rPr lang="en-US" dirty="0"/>
              <a:t>approved </a:t>
            </a:r>
            <a:r>
              <a:rPr lang="en-US" dirty="0" smtClean="0"/>
              <a:t>Resolution </a:t>
            </a:r>
            <a:r>
              <a:rPr lang="en-US" dirty="0"/>
              <a:t>No. 2013-6 Setting Forth the City of Brush’s Commitment to the </a:t>
            </a:r>
            <a:r>
              <a:rPr lang="en-US" dirty="0" smtClean="0"/>
              <a:t>Heal City &amp; </a:t>
            </a:r>
            <a:r>
              <a:rPr lang="en-US" dirty="0"/>
              <a:t>Towns </a:t>
            </a:r>
            <a:r>
              <a:rPr lang="en-US" dirty="0" smtClean="0"/>
              <a:t>Campaign—22 April 2013</a:t>
            </a:r>
            <a:endParaRPr lang="en-US" dirty="0"/>
          </a:p>
        </p:txBody>
      </p:sp>
    </p:spTree>
  </p:cSld>
  <p:clrMapOvr>
    <a:masterClrMapping/>
  </p:clrMapOvr>
  <p:transition>
    <p:comb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t>Wheat Ridge – Ridge at 38</a:t>
            </a:r>
          </a:p>
        </p:txBody>
      </p:sp>
      <p:sp>
        <p:nvSpPr>
          <p:cNvPr id="3" name="Content Placeholder 2"/>
          <p:cNvSpPr>
            <a:spLocks noGrp="1"/>
          </p:cNvSpPr>
          <p:nvPr>
            <p:ph idx="1"/>
          </p:nvPr>
        </p:nvSpPr>
        <p:spPr/>
        <p:txBody>
          <a:bodyPr/>
          <a:lstStyle/>
          <a:p>
            <a:pPr>
              <a:defRPr/>
            </a:pPr>
            <a:r>
              <a:rPr lang="en-US" dirty="0" smtClean="0"/>
              <a:t>Retrofitting a “Main Street”</a:t>
            </a:r>
          </a:p>
          <a:p>
            <a:pPr>
              <a:defRPr/>
            </a:pPr>
            <a:endParaRPr lang="en-US" dirty="0" smtClean="0"/>
          </a:p>
          <a:p>
            <a:pPr>
              <a:defRPr/>
            </a:pPr>
            <a:r>
              <a:rPr lang="en-US" dirty="0" err="1" smtClean="0"/>
              <a:t>Placemaking</a:t>
            </a:r>
            <a:r>
              <a:rPr lang="en-US" dirty="0" smtClean="0"/>
              <a:t> to create economic development and attract strong households</a:t>
            </a:r>
          </a:p>
          <a:p>
            <a:pPr marL="0" indent="0">
              <a:buFont typeface="Arial" pitchFamily="127" charset="0"/>
              <a:buNone/>
              <a:defRPr/>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I:\Comdev\Envision Wheat Ridge\Plan Figures\Figure 7 Targeted Corridors and Activity Centers.jpg"/>
          <p:cNvPicPr>
            <a:picLocks noChangeAspect="1" noChangeArrowheads="1"/>
          </p:cNvPicPr>
          <p:nvPr/>
        </p:nvPicPr>
        <p:blipFill>
          <a:blip r:embed="rId2"/>
          <a:srcRect/>
          <a:stretch>
            <a:fillRect/>
          </a:stretch>
        </p:blipFill>
        <p:spPr bwMode="auto">
          <a:xfrm>
            <a:off x="1476375" y="1628775"/>
            <a:ext cx="7450138" cy="4329113"/>
          </a:xfrm>
          <a:prstGeom prst="rect">
            <a:avLst/>
          </a:prstGeom>
          <a:noFill/>
          <a:ln w="9525">
            <a:solidFill>
              <a:schemeClr val="tx1"/>
            </a:solidFill>
            <a:miter lim="800000"/>
            <a:headEnd/>
            <a:tailEnd/>
          </a:ln>
        </p:spPr>
      </p:pic>
      <p:pic>
        <p:nvPicPr>
          <p:cNvPr id="20482" name="Picture 3"/>
          <p:cNvPicPr>
            <a:picLocks noChangeAspect="1" noChangeArrowheads="1"/>
          </p:cNvPicPr>
          <p:nvPr/>
        </p:nvPicPr>
        <p:blipFill>
          <a:blip r:embed="rId3"/>
          <a:srcRect l="-2" r="435"/>
          <a:stretch>
            <a:fillRect/>
          </a:stretch>
        </p:blipFill>
        <p:spPr bwMode="auto">
          <a:xfrm>
            <a:off x="52388" y="765175"/>
            <a:ext cx="3157537" cy="2824163"/>
          </a:xfrm>
          <a:prstGeom prst="rect">
            <a:avLst/>
          </a:prstGeom>
          <a:solidFill>
            <a:schemeClr val="bg1"/>
          </a:solidFill>
          <a:ln w="9525">
            <a:noFill/>
            <a:miter lim="800000"/>
            <a:headEnd/>
            <a:tailEnd/>
          </a:ln>
        </p:spPr>
      </p:pic>
      <p:sp>
        <p:nvSpPr>
          <p:cNvPr id="20483" name="Title 1"/>
          <p:cNvSpPr>
            <a:spLocks noGrp="1"/>
          </p:cNvSpPr>
          <p:nvPr>
            <p:ph type="title"/>
          </p:nvPr>
        </p:nvSpPr>
        <p:spPr/>
        <p:txBody>
          <a:bodyPr/>
          <a:lstStyle/>
          <a:p>
            <a:r>
              <a:rPr lang="en-US" smtClean="0"/>
              <a:t>             Regional Context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mtClean="0"/>
              <a:t>Wheat Ridge Context</a:t>
            </a:r>
          </a:p>
        </p:txBody>
      </p:sp>
      <p:sp>
        <p:nvSpPr>
          <p:cNvPr id="21506" name="Content Placeholder 2"/>
          <p:cNvSpPr>
            <a:spLocks noGrp="1"/>
          </p:cNvSpPr>
          <p:nvPr>
            <p:ph idx="1"/>
          </p:nvPr>
        </p:nvSpPr>
        <p:spPr/>
        <p:txBody>
          <a:bodyPr/>
          <a:lstStyle/>
          <a:p>
            <a:r>
              <a:rPr lang="en-US" smtClean="0"/>
              <a:t>Inner ring suburb on west side of Denver</a:t>
            </a:r>
          </a:p>
          <a:p>
            <a:r>
              <a:rPr lang="en-US" smtClean="0"/>
              <a:t>Larger lot single family ranch homes</a:t>
            </a:r>
          </a:p>
          <a:p>
            <a:r>
              <a:rPr lang="en-US" smtClean="0"/>
              <a:t>50s era commercial corridors both north-south and east-west</a:t>
            </a:r>
          </a:p>
          <a:p>
            <a:r>
              <a:rPr lang="en-US" smtClean="0"/>
              <a:t>Great location!</a:t>
            </a:r>
          </a:p>
          <a:p>
            <a:r>
              <a:rPr lang="en-US" smtClean="0"/>
              <a:t>In need of reinvestment and place making</a:t>
            </a:r>
          </a:p>
          <a:p>
            <a:r>
              <a:rPr lang="en-US" smtClean="0"/>
              <a:t>Economic development a high priority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490618" y="836712"/>
            <a:ext cx="8296436" cy="1647056"/>
          </a:xfrm>
        </p:spPr>
        <p:txBody>
          <a:bodyPr/>
          <a:lstStyle/>
          <a:p>
            <a:r>
              <a:rPr lang="en-US" sz="3600" b="1" dirty="0" smtClean="0"/>
              <a:t>REVITALI </a:t>
            </a:r>
            <a:r>
              <a:rPr lang="en-US" sz="3600" b="1" dirty="0"/>
              <a:t>ZE Your </a:t>
            </a:r>
            <a:r>
              <a:rPr lang="en-US" sz="3600" b="1" dirty="0" smtClean="0"/>
              <a:t>Community </a:t>
            </a:r>
            <a:r>
              <a:rPr lang="en-US" sz="3600" b="1" dirty="0"/>
              <a:t>with</a:t>
            </a:r>
            <a:br>
              <a:rPr lang="en-US" sz="3600" b="1" dirty="0"/>
            </a:br>
            <a:r>
              <a:rPr lang="en-US" sz="3600" b="1" dirty="0" err="1" smtClean="0"/>
              <a:t>LiveWell</a:t>
            </a:r>
            <a:r>
              <a:rPr lang="en-US" sz="3600" b="1" dirty="0" smtClean="0"/>
              <a:t> </a:t>
            </a:r>
            <a:r>
              <a:rPr lang="en-US" sz="3600" b="1" dirty="0"/>
              <a:t>Colorado’s </a:t>
            </a:r>
            <a:r>
              <a:rPr lang="en-US" sz="3600" b="1" dirty="0" smtClean="0"/>
              <a:t>HEAL Cities &amp; Towns </a:t>
            </a:r>
            <a:r>
              <a:rPr lang="en-US" sz="3600" b="1" dirty="0"/>
              <a:t>Campaign</a:t>
            </a:r>
            <a:r>
              <a:rPr lang="en-US" sz="3600" dirty="0" smtClean="0"/>
              <a:t/>
            </a:r>
            <a:br>
              <a:rPr lang="en-US" sz="3600" dirty="0" smtClean="0"/>
            </a:br>
            <a:endParaRPr lang="en-US" sz="3600" i="1" dirty="0" smtClean="0"/>
          </a:p>
        </p:txBody>
      </p:sp>
      <p:sp>
        <p:nvSpPr>
          <p:cNvPr id="16386" name="Title 1"/>
          <p:cNvSpPr txBox="1">
            <a:spLocks/>
          </p:cNvSpPr>
          <p:nvPr/>
        </p:nvSpPr>
        <p:spPr bwMode="auto">
          <a:xfrm>
            <a:off x="457200" y="2743200"/>
            <a:ext cx="8363272" cy="2702024"/>
          </a:xfrm>
          <a:prstGeom prst="rect">
            <a:avLst/>
          </a:prstGeom>
          <a:noFill/>
          <a:ln w="9525">
            <a:noFill/>
            <a:miter lim="800000"/>
            <a:headEnd/>
            <a:tailEnd/>
          </a:ln>
        </p:spPr>
        <p:txBody>
          <a:bodyPr anchor="ctr">
            <a:prstTxWarp prst="textNoShape">
              <a:avLst/>
            </a:prstTxWarp>
          </a:bodyPr>
          <a:lstStyle/>
          <a:p>
            <a:pPr algn="ctr"/>
            <a:r>
              <a:rPr lang="en-US" sz="2200" i="1" dirty="0">
                <a:latin typeface="Trebuchet MS" pitchFamily="127" charset="0"/>
              </a:rPr>
              <a:t>Vicky Quinlin, Council </a:t>
            </a:r>
            <a:r>
              <a:rPr lang="en-US" sz="2200" i="1" dirty="0" smtClean="0">
                <a:latin typeface="Trebuchet MS" pitchFamily="127" charset="0"/>
              </a:rPr>
              <a:t>Member, Brush! </a:t>
            </a:r>
          </a:p>
          <a:p>
            <a:pPr algn="ctr"/>
            <a:r>
              <a:rPr lang="en-US" sz="2200" i="1" dirty="0" smtClean="0">
                <a:latin typeface="Trebuchet MS" pitchFamily="127" charset="0"/>
              </a:rPr>
              <a:t>Monty Torres, </a:t>
            </a:r>
            <a:r>
              <a:rPr lang="en-US" sz="2200" i="1" dirty="0">
                <a:latin typeface="Trebuchet MS" pitchFamily="127" charset="0"/>
              </a:rPr>
              <a:t>City </a:t>
            </a:r>
            <a:r>
              <a:rPr lang="en-US" sz="2200" i="1" dirty="0" smtClean="0">
                <a:latin typeface="Trebuchet MS" pitchFamily="127" charset="0"/>
              </a:rPr>
              <a:t>Administrator, Brush!</a:t>
            </a:r>
          </a:p>
          <a:p>
            <a:pPr algn="ctr"/>
            <a:r>
              <a:rPr lang="en-US" sz="2200" i="1" dirty="0" smtClean="0">
                <a:latin typeface="Trebuchet MS" pitchFamily="127" charset="0"/>
              </a:rPr>
              <a:t>Ted </a:t>
            </a:r>
            <a:r>
              <a:rPr lang="en-US" sz="2200" i="1" dirty="0" err="1" smtClean="0">
                <a:latin typeface="Trebuchet MS" pitchFamily="127" charset="0"/>
              </a:rPr>
              <a:t>Heyd</a:t>
            </a:r>
            <a:r>
              <a:rPr lang="en-US" sz="2200" i="1" dirty="0">
                <a:latin typeface="Trebuchet MS" pitchFamily="127" charset="0"/>
              </a:rPr>
              <a:t>, Community </a:t>
            </a:r>
            <a:r>
              <a:rPr lang="en-US" sz="2200" i="1" dirty="0" smtClean="0">
                <a:latin typeface="Trebuchet MS" pitchFamily="127" charset="0"/>
              </a:rPr>
              <a:t>Coordinator, </a:t>
            </a:r>
            <a:r>
              <a:rPr lang="en-US" sz="2200" i="1" dirty="0" err="1" smtClean="0">
                <a:latin typeface="Trebuchet MS" pitchFamily="127" charset="0"/>
              </a:rPr>
              <a:t>LiveWell</a:t>
            </a:r>
            <a:r>
              <a:rPr lang="en-US" sz="2200" i="1" dirty="0" smtClean="0">
                <a:latin typeface="Trebuchet MS" pitchFamily="127" charset="0"/>
              </a:rPr>
              <a:t> Wheat Ridge </a:t>
            </a:r>
          </a:p>
          <a:p>
            <a:pPr algn="ctr"/>
            <a:r>
              <a:rPr lang="en-US" sz="2200" i="1" dirty="0" smtClean="0">
                <a:latin typeface="Trebuchet MS" pitchFamily="127" charset="0"/>
              </a:rPr>
              <a:t>Ken Johnstone, Community Development Director, Wheat Ridge </a:t>
            </a:r>
          </a:p>
          <a:p>
            <a:pPr algn="ctr"/>
            <a:endParaRPr lang="en-US" i="1" dirty="0">
              <a:latin typeface="Trebuchet MS" pitchFamily="127"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smtClean="0"/>
              <a:t>Planning/Policy Background</a:t>
            </a:r>
          </a:p>
        </p:txBody>
      </p:sp>
      <p:sp>
        <p:nvSpPr>
          <p:cNvPr id="22530" name="Content Placeholder 2"/>
          <p:cNvSpPr>
            <a:spLocks noGrp="1"/>
          </p:cNvSpPr>
          <p:nvPr>
            <p:ph idx="1"/>
          </p:nvPr>
        </p:nvSpPr>
        <p:spPr/>
        <p:txBody>
          <a:bodyPr/>
          <a:lstStyle/>
          <a:p>
            <a:r>
              <a:rPr lang="en-US" smtClean="0"/>
              <a:t>2005 Neighborhood Revitalization Strategy – corridor revitalization and attract strong households</a:t>
            </a:r>
          </a:p>
          <a:p>
            <a:r>
              <a:rPr lang="en-US" smtClean="0"/>
              <a:t>2009 Comp Plan – 38</a:t>
            </a:r>
            <a:r>
              <a:rPr lang="en-US" baseline="30000" smtClean="0"/>
              <a:t>th</a:t>
            </a:r>
            <a:r>
              <a:rPr lang="en-US" smtClean="0"/>
              <a:t> Avenue one of 5 high priority areas – “main street”</a:t>
            </a:r>
          </a:p>
          <a:p>
            <a:r>
              <a:rPr lang="en-US" smtClean="0"/>
              <a:t>2011 38</a:t>
            </a:r>
            <a:r>
              <a:rPr lang="en-US" baseline="30000" smtClean="0"/>
              <a:t>th</a:t>
            </a:r>
            <a:r>
              <a:rPr lang="en-US" smtClean="0"/>
              <a:t> Avenue Corridor Plan – multiple  public input sessions – partnership with LiveWell Wheat Ridge</a:t>
            </a:r>
          </a:p>
          <a:p>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smtClean="0"/>
              <a:t>38</a:t>
            </a:r>
            <a:r>
              <a:rPr lang="en-US" baseline="30000" smtClean="0"/>
              <a:t>th</a:t>
            </a:r>
            <a:r>
              <a:rPr lang="en-US" smtClean="0"/>
              <a:t> Avenue Corridor Plan</a:t>
            </a:r>
          </a:p>
        </p:txBody>
      </p:sp>
      <p:pic>
        <p:nvPicPr>
          <p:cNvPr id="23554" name="Picture 35"/>
          <p:cNvPicPr>
            <a:picLocks noGrp="1" noChangeAspect="1" noChangeArrowheads="1"/>
          </p:cNvPicPr>
          <p:nvPr>
            <p:ph idx="1"/>
          </p:nvPr>
        </p:nvPicPr>
        <p:blipFill>
          <a:blip r:embed="rId2"/>
          <a:srcRect/>
          <a:stretch>
            <a:fillRect/>
          </a:stretch>
        </p:blipFill>
        <p:spPr>
          <a:xfrm>
            <a:off x="457200" y="1738313"/>
            <a:ext cx="8229600" cy="4249737"/>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smtClean="0"/>
              <a:t>38</a:t>
            </a:r>
            <a:r>
              <a:rPr lang="en-US" baseline="30000" dirty="0" smtClean="0"/>
              <a:t>th</a:t>
            </a:r>
            <a:r>
              <a:rPr lang="en-US" dirty="0" smtClean="0"/>
              <a:t> Avenue – Key Recommendations</a:t>
            </a:r>
          </a:p>
        </p:txBody>
      </p:sp>
      <p:sp>
        <p:nvSpPr>
          <p:cNvPr id="24578" name="Content Placeholder 2"/>
          <p:cNvSpPr>
            <a:spLocks noGrp="1"/>
          </p:cNvSpPr>
          <p:nvPr>
            <p:ph idx="1"/>
          </p:nvPr>
        </p:nvSpPr>
        <p:spPr>
          <a:xfrm>
            <a:off x="457200" y="1412776"/>
            <a:ext cx="8229600" cy="4713387"/>
          </a:xfrm>
        </p:spPr>
        <p:txBody>
          <a:bodyPr/>
          <a:lstStyle/>
          <a:p>
            <a:r>
              <a:rPr lang="en-US" dirty="0" smtClean="0"/>
              <a:t>“Road diet” in order to reduce vehicle lanes and add pedestrian amenities and create a more active and walkable City</a:t>
            </a:r>
          </a:p>
          <a:p>
            <a:r>
              <a:rPr lang="en-US" dirty="0" smtClean="0"/>
              <a:t>Economic development</a:t>
            </a:r>
          </a:p>
          <a:p>
            <a:r>
              <a:rPr lang="en-US" dirty="0" smtClean="0"/>
              <a:t>Identity – Marketing and Branding</a:t>
            </a:r>
          </a:p>
          <a:p>
            <a:r>
              <a:rPr lang="en-US" dirty="0" smtClean="0"/>
              <a:t>Grass roots leadership</a:t>
            </a:r>
          </a:p>
          <a:p>
            <a:r>
              <a:rPr lang="en-US" dirty="0" smtClean="0"/>
              <a:t>Events to activate</a:t>
            </a:r>
          </a:p>
        </p:txBody>
      </p:sp>
      <p:pic>
        <p:nvPicPr>
          <p:cNvPr id="24579" name="Picture 2"/>
          <p:cNvPicPr>
            <a:picLocks noChangeAspect="1" noChangeArrowheads="1"/>
          </p:cNvPicPr>
          <p:nvPr/>
        </p:nvPicPr>
        <p:blipFill>
          <a:blip r:embed="rId2"/>
          <a:srcRect l="1070" t="2138" b="2444"/>
          <a:stretch>
            <a:fillRect/>
          </a:stretch>
        </p:blipFill>
        <p:spPr bwMode="auto">
          <a:xfrm>
            <a:off x="5148263" y="4149080"/>
            <a:ext cx="3763962" cy="189388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138519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mtClean="0"/>
              <a:t>38</a:t>
            </a:r>
            <a:r>
              <a:rPr lang="en-US" baseline="30000" smtClean="0"/>
              <a:t>th</a:t>
            </a:r>
            <a:r>
              <a:rPr lang="en-US" smtClean="0"/>
              <a:t> Avenue Corridor</a:t>
            </a:r>
          </a:p>
        </p:txBody>
      </p:sp>
      <p:pic>
        <p:nvPicPr>
          <p:cNvPr id="25602" name="Picture 2"/>
          <p:cNvPicPr>
            <a:picLocks noChangeAspect="1" noChangeArrowheads="1"/>
          </p:cNvPicPr>
          <p:nvPr/>
        </p:nvPicPr>
        <p:blipFill>
          <a:blip r:embed="rId2"/>
          <a:srcRect/>
          <a:stretch>
            <a:fillRect/>
          </a:stretch>
        </p:blipFill>
        <p:spPr bwMode="auto">
          <a:xfrm>
            <a:off x="1173163" y="1341438"/>
            <a:ext cx="6797675" cy="452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smtClean="0"/>
              <a:t>38</a:t>
            </a:r>
            <a:r>
              <a:rPr lang="en-US" baseline="30000" smtClean="0"/>
              <a:t>th</a:t>
            </a:r>
            <a:r>
              <a:rPr lang="en-US" smtClean="0"/>
              <a:t> Avenue Corridor</a:t>
            </a:r>
          </a:p>
        </p:txBody>
      </p:sp>
      <p:pic>
        <p:nvPicPr>
          <p:cNvPr id="26626" name="Content Placeholder 3"/>
          <p:cNvPicPr>
            <a:picLocks noGrp="1" noChangeAspect="1"/>
          </p:cNvPicPr>
          <p:nvPr>
            <p:ph idx="1"/>
          </p:nvPr>
        </p:nvPicPr>
        <p:blipFill>
          <a:blip r:embed="rId2"/>
          <a:srcRect/>
          <a:stretch>
            <a:fillRect/>
          </a:stretch>
        </p:blipFill>
        <p:spPr>
          <a:xfrm>
            <a:off x="1547813" y="1350963"/>
            <a:ext cx="6032500" cy="4525962"/>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mtClean="0"/>
              <a:t>Looking West to the Foothills</a:t>
            </a:r>
          </a:p>
        </p:txBody>
      </p:sp>
      <p:pic>
        <p:nvPicPr>
          <p:cNvPr id="27650" name="Content Placeholder 3"/>
          <p:cNvPicPr>
            <a:picLocks noGrp="1" noChangeAspect="1"/>
          </p:cNvPicPr>
          <p:nvPr>
            <p:ph idx="1"/>
          </p:nvPr>
        </p:nvPicPr>
        <p:blipFill>
          <a:blip r:embed="rId2"/>
          <a:srcRect/>
          <a:stretch>
            <a:fillRect/>
          </a:stretch>
        </p:blipFill>
        <p:spPr>
          <a:xfrm>
            <a:off x="1187450" y="1350963"/>
            <a:ext cx="6802438" cy="4525962"/>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mtClean="0"/>
              <a:t>Typical Auto-Oriented Corridor</a:t>
            </a:r>
          </a:p>
        </p:txBody>
      </p:sp>
      <p:pic>
        <p:nvPicPr>
          <p:cNvPr id="28674" name="Content Placeholder 3"/>
          <p:cNvPicPr>
            <a:picLocks noGrp="1" noChangeAspect="1"/>
          </p:cNvPicPr>
          <p:nvPr>
            <p:ph idx="1"/>
          </p:nvPr>
        </p:nvPicPr>
        <p:blipFill>
          <a:blip r:embed="rId2"/>
          <a:srcRect/>
          <a:stretch>
            <a:fillRect/>
          </a:stretch>
        </p:blipFill>
        <p:spPr>
          <a:xfrm>
            <a:off x="1116013" y="1350963"/>
            <a:ext cx="6800850" cy="4525962"/>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smtClean="0"/>
              <a:t>Key Successes </a:t>
            </a:r>
          </a:p>
        </p:txBody>
      </p:sp>
      <p:sp>
        <p:nvSpPr>
          <p:cNvPr id="3" name="Content Placeholder 2"/>
          <p:cNvSpPr>
            <a:spLocks noGrp="1"/>
          </p:cNvSpPr>
          <p:nvPr>
            <p:ph idx="1"/>
          </p:nvPr>
        </p:nvSpPr>
        <p:spPr/>
        <p:txBody>
          <a:bodyPr/>
          <a:lstStyle/>
          <a:p>
            <a:pPr>
              <a:defRPr/>
            </a:pPr>
            <a:r>
              <a:rPr lang="en-US" dirty="0" smtClean="0"/>
              <a:t>“Road diet” pilot project: restriping, back-in parking, planters and pop up cafes</a:t>
            </a:r>
          </a:p>
          <a:p>
            <a:pPr>
              <a:defRPr/>
            </a:pPr>
            <a:r>
              <a:rPr lang="en-US" dirty="0" smtClean="0"/>
              <a:t>28 new business in 2 years</a:t>
            </a:r>
          </a:p>
          <a:p>
            <a:pPr>
              <a:defRPr/>
            </a:pPr>
            <a:r>
              <a:rPr lang="en-US" dirty="0" smtClean="0"/>
              <a:t>Sales tax revenues are up – prelim data</a:t>
            </a:r>
          </a:p>
          <a:p>
            <a:pPr>
              <a:defRPr/>
            </a:pPr>
            <a:r>
              <a:rPr lang="en-US" dirty="0" smtClean="0"/>
              <a:t>Traffic functioning as predicted</a:t>
            </a:r>
          </a:p>
          <a:p>
            <a:pPr>
              <a:defRPr/>
            </a:pPr>
            <a:r>
              <a:rPr lang="en-US" dirty="0" smtClean="0"/>
              <a:t>Banner poles being installed</a:t>
            </a:r>
          </a:p>
          <a:p>
            <a:pPr>
              <a:defRPr/>
            </a:pPr>
            <a:r>
              <a:rPr lang="en-US" dirty="0" smtClean="0"/>
              <a:t>Two major events – more in </a:t>
            </a:r>
          </a:p>
          <a:p>
            <a:pPr marL="0" indent="0">
              <a:buFont typeface="Arial" pitchFamily="127" charset="0"/>
              <a:buNone/>
              <a:defRPr/>
            </a:pPr>
            <a:r>
              <a:rPr lang="en-US" dirty="0"/>
              <a:t> </a:t>
            </a:r>
            <a:r>
              <a:rPr lang="en-US" dirty="0" smtClean="0"/>
              <a:t>   2013</a:t>
            </a:r>
            <a:endParaRPr lang="en-US" dirty="0"/>
          </a:p>
        </p:txBody>
      </p:sp>
      <p:pic>
        <p:nvPicPr>
          <p:cNvPr id="29699" name="Picture 2" descr="I:\Comdev\38th Ave Corridor Plan\Marketing and Branding\Logo\RA38_logo.jpg"/>
          <p:cNvPicPr>
            <a:picLocks noChangeAspect="1" noChangeArrowheads="1"/>
          </p:cNvPicPr>
          <p:nvPr/>
        </p:nvPicPr>
        <p:blipFill>
          <a:blip r:embed="rId2"/>
          <a:srcRect/>
          <a:stretch>
            <a:fillRect/>
          </a:stretch>
        </p:blipFill>
        <p:spPr bwMode="auto">
          <a:xfrm>
            <a:off x="6516688" y="4448175"/>
            <a:ext cx="2500312" cy="1300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274638"/>
            <a:ext cx="8229600" cy="922114"/>
          </a:xfrm>
        </p:spPr>
        <p:txBody>
          <a:bodyPr/>
          <a:lstStyle/>
          <a:p>
            <a:r>
              <a:rPr lang="en-US" dirty="0" smtClean="0"/>
              <a:t>Key Successes </a:t>
            </a:r>
          </a:p>
        </p:txBody>
      </p:sp>
      <p:sp>
        <p:nvSpPr>
          <p:cNvPr id="3" name="Content Placeholder 2"/>
          <p:cNvSpPr>
            <a:spLocks noGrp="1"/>
          </p:cNvSpPr>
          <p:nvPr>
            <p:ph idx="1"/>
          </p:nvPr>
        </p:nvSpPr>
        <p:spPr>
          <a:xfrm>
            <a:off x="457200" y="1340768"/>
            <a:ext cx="8229600" cy="4785395"/>
          </a:xfrm>
        </p:spPr>
        <p:txBody>
          <a:bodyPr/>
          <a:lstStyle/>
          <a:p>
            <a:pPr>
              <a:defRPr/>
            </a:pPr>
            <a:r>
              <a:rPr lang="en-US" dirty="0" smtClean="0"/>
              <a:t>Countless </a:t>
            </a:r>
            <a:r>
              <a:rPr lang="en-US" dirty="0" err="1" smtClean="0"/>
              <a:t>LiveLocal</a:t>
            </a:r>
            <a:r>
              <a:rPr lang="en-US" dirty="0" smtClean="0"/>
              <a:t> events, many focused on walking and biking</a:t>
            </a:r>
          </a:p>
          <a:p>
            <a:pPr>
              <a:defRPr/>
            </a:pPr>
            <a:r>
              <a:rPr lang="en-US" dirty="0" smtClean="0"/>
              <a:t>New urban </a:t>
            </a:r>
            <a:r>
              <a:rPr lang="en-US" dirty="0" err="1" smtClean="0"/>
              <a:t>ag</a:t>
            </a:r>
            <a:r>
              <a:rPr lang="en-US" dirty="0" smtClean="0"/>
              <a:t> regulations to make it easier to grow your own food – Market Garden just planted on 38</a:t>
            </a:r>
            <a:r>
              <a:rPr lang="en-US" baseline="30000" dirty="0" smtClean="0"/>
              <a:t>th</a:t>
            </a:r>
            <a:r>
              <a:rPr lang="en-US" dirty="0" smtClean="0"/>
              <a:t> </a:t>
            </a:r>
          </a:p>
          <a:p>
            <a:pPr>
              <a:defRPr/>
            </a:pPr>
            <a:r>
              <a:rPr lang="en-US" dirty="0" smtClean="0"/>
              <a:t>Mixed Use zoning adopted allows for all uses – encourages walking</a:t>
            </a:r>
            <a:endParaRPr lang="en-US" dirty="0"/>
          </a:p>
        </p:txBody>
      </p:sp>
      <p:pic>
        <p:nvPicPr>
          <p:cNvPr id="29699" name="Picture 2" descr="I:\Comdev\38th Ave Corridor Plan\Marketing and Branding\Logo\RA38_logo.jpg"/>
          <p:cNvPicPr>
            <a:picLocks noChangeAspect="1" noChangeArrowheads="1"/>
          </p:cNvPicPr>
          <p:nvPr/>
        </p:nvPicPr>
        <p:blipFill>
          <a:blip r:embed="rId3"/>
          <a:srcRect/>
          <a:stretch>
            <a:fillRect/>
          </a:stretch>
        </p:blipFill>
        <p:spPr bwMode="auto">
          <a:xfrm>
            <a:off x="6516688" y="4448175"/>
            <a:ext cx="2500312" cy="1300163"/>
          </a:xfrm>
          <a:prstGeom prst="rect">
            <a:avLst/>
          </a:prstGeom>
          <a:noFill/>
          <a:ln w="9525">
            <a:noFill/>
            <a:miter lim="800000"/>
            <a:headEnd/>
            <a:tailEnd/>
          </a:ln>
        </p:spPr>
      </p:pic>
    </p:spTree>
    <p:extLst>
      <p:ext uri="{BB962C8B-B14F-4D97-AF65-F5344CB8AC3E}">
        <p14:creationId xmlns:p14="http://schemas.microsoft.com/office/powerpoint/2010/main" val="4241861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t>Temporary Street Planters</a:t>
            </a:r>
          </a:p>
        </p:txBody>
      </p:sp>
      <p:pic>
        <p:nvPicPr>
          <p:cNvPr id="30722" name="Content Placeholder 3"/>
          <p:cNvPicPr>
            <a:picLocks noGrp="1" noChangeAspect="1"/>
          </p:cNvPicPr>
          <p:nvPr>
            <p:ph idx="1"/>
          </p:nvPr>
        </p:nvPicPr>
        <p:blipFill>
          <a:blip r:embed="rId2"/>
          <a:srcRect/>
          <a:stretch>
            <a:fillRect/>
          </a:stretch>
        </p:blipFill>
        <p:spPr>
          <a:xfrm>
            <a:off x="1554163" y="1341438"/>
            <a:ext cx="6035675" cy="4525962"/>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1"/>
          <p:cNvSpPr>
            <a:spLocks noGrp="1"/>
          </p:cNvSpPr>
          <p:nvPr>
            <p:ph idx="4294967295"/>
          </p:nvPr>
        </p:nvSpPr>
        <p:spPr>
          <a:xfrm>
            <a:off x="683568" y="1988840"/>
            <a:ext cx="8064896" cy="3633168"/>
          </a:xfrm>
        </p:spPr>
        <p:txBody>
          <a:bodyPr/>
          <a:lstStyle/>
          <a:p>
            <a:pPr>
              <a:defRPr/>
            </a:pPr>
            <a:endParaRPr lang="en-US" sz="2800" dirty="0" smtClean="0"/>
          </a:p>
          <a:p>
            <a:pPr>
              <a:defRPr/>
            </a:pPr>
            <a:endParaRPr lang="en-US" sz="2800" dirty="0"/>
          </a:p>
          <a:p>
            <a:pPr>
              <a:defRPr/>
            </a:pPr>
            <a:endParaRPr lang="en-US" sz="2800" dirty="0" smtClean="0"/>
          </a:p>
          <a:p>
            <a:pPr>
              <a:defRPr/>
            </a:pPr>
            <a:r>
              <a:rPr lang="en-US" sz="2800" dirty="0" smtClean="0"/>
              <a:t>HEAL </a:t>
            </a:r>
            <a:r>
              <a:rPr lang="en-US" sz="2800" dirty="0"/>
              <a:t>= </a:t>
            </a:r>
            <a:r>
              <a:rPr lang="en-US" sz="2800" b="1" dirty="0"/>
              <a:t>H</a:t>
            </a:r>
            <a:r>
              <a:rPr lang="en-US" sz="2800" dirty="0"/>
              <a:t>ealthy </a:t>
            </a:r>
            <a:r>
              <a:rPr lang="en-US" sz="2800" b="1" dirty="0"/>
              <a:t>E</a:t>
            </a:r>
            <a:r>
              <a:rPr lang="en-US" sz="2800" dirty="0"/>
              <a:t>ating and </a:t>
            </a:r>
            <a:r>
              <a:rPr lang="en-US" sz="2800" b="1" dirty="0"/>
              <a:t>A</a:t>
            </a:r>
            <a:r>
              <a:rPr lang="en-US" sz="2800" dirty="0"/>
              <a:t>ctive </a:t>
            </a:r>
            <a:r>
              <a:rPr lang="en-US" sz="2800" b="1" dirty="0"/>
              <a:t>L</a:t>
            </a:r>
            <a:r>
              <a:rPr lang="en-US" sz="2800" dirty="0"/>
              <a:t>iving</a:t>
            </a:r>
          </a:p>
          <a:p>
            <a:pPr marL="0" indent="0">
              <a:buFontTx/>
              <a:buNone/>
              <a:defRPr/>
            </a:pPr>
            <a:endParaRPr lang="en-US" sz="1600" dirty="0"/>
          </a:p>
          <a:p>
            <a:pPr>
              <a:defRPr/>
            </a:pPr>
            <a:r>
              <a:rPr lang="en-US" sz="2800" dirty="0"/>
              <a:t>A partnership between LWC and CML</a:t>
            </a:r>
          </a:p>
          <a:p>
            <a:pPr marL="0" indent="0">
              <a:buFontTx/>
              <a:buNone/>
              <a:defRPr/>
            </a:pPr>
            <a:endParaRPr lang="en-US" sz="1600" dirty="0"/>
          </a:p>
          <a:p>
            <a:pPr>
              <a:defRPr/>
            </a:pPr>
            <a:r>
              <a:rPr lang="en-US" sz="2800" dirty="0" smtClean="0"/>
              <a:t>Provides technical assistance and training to incorporate HEAL in municipal policies</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300" y="-15324"/>
            <a:ext cx="2057400" cy="3200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smtClean="0"/>
              <a:t>Temporary “Pop up cafes”</a:t>
            </a:r>
          </a:p>
        </p:txBody>
      </p:sp>
      <p:pic>
        <p:nvPicPr>
          <p:cNvPr id="31746" name="Content Placeholder 5"/>
          <p:cNvPicPr>
            <a:picLocks noGrp="1" noChangeAspect="1"/>
          </p:cNvPicPr>
          <p:nvPr>
            <p:ph idx="1"/>
          </p:nvPr>
        </p:nvPicPr>
        <p:blipFill>
          <a:blip r:embed="rId2"/>
          <a:srcRect/>
          <a:stretch>
            <a:fillRect/>
          </a:stretch>
        </p:blipFill>
        <p:spPr>
          <a:xfrm>
            <a:off x="1476375" y="1350963"/>
            <a:ext cx="6034088" cy="4525962"/>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i="1" smtClean="0"/>
              <a:t>Ridge at 38</a:t>
            </a:r>
            <a:r>
              <a:rPr lang="en-US" smtClean="0"/>
              <a:t> Celebration</a:t>
            </a:r>
            <a:endParaRPr lang="en-US" i="1" smtClean="0"/>
          </a:p>
        </p:txBody>
      </p:sp>
      <p:pic>
        <p:nvPicPr>
          <p:cNvPr id="32770" name="Content Placeholder 3"/>
          <p:cNvPicPr>
            <a:picLocks noGrp="1" noChangeAspect="1"/>
          </p:cNvPicPr>
          <p:nvPr>
            <p:ph idx="1"/>
          </p:nvPr>
        </p:nvPicPr>
        <p:blipFill>
          <a:blip r:embed="rId2"/>
          <a:srcRect/>
          <a:stretch>
            <a:fillRect/>
          </a:stretch>
        </p:blipFill>
        <p:spPr>
          <a:xfrm>
            <a:off x="1187450" y="1350963"/>
            <a:ext cx="6800850" cy="4525962"/>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i="1" smtClean="0"/>
              <a:t>Ridge at 38</a:t>
            </a:r>
            <a:r>
              <a:rPr lang="en-US" smtClean="0"/>
              <a:t> Holiday Festival</a:t>
            </a:r>
            <a:endParaRPr lang="en-US" i="1" smtClean="0"/>
          </a:p>
        </p:txBody>
      </p:sp>
      <p:pic>
        <p:nvPicPr>
          <p:cNvPr id="33794" name="Content Placeholder 3"/>
          <p:cNvPicPr>
            <a:picLocks noGrp="1" noChangeAspect="1"/>
          </p:cNvPicPr>
          <p:nvPr>
            <p:ph idx="1"/>
          </p:nvPr>
        </p:nvPicPr>
        <p:blipFill>
          <a:blip r:embed="rId2"/>
          <a:srcRect/>
          <a:stretch>
            <a:fillRect/>
          </a:stretch>
        </p:blipFill>
        <p:spPr>
          <a:xfrm>
            <a:off x="2627313" y="1350963"/>
            <a:ext cx="3883025" cy="4525962"/>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706437"/>
          </a:xfrm>
        </p:spPr>
        <p:txBody>
          <a:bodyPr/>
          <a:lstStyle/>
          <a:p>
            <a:r>
              <a:rPr lang="en-US" smtClean="0"/>
              <a:t>Next Steps</a:t>
            </a:r>
          </a:p>
        </p:txBody>
      </p:sp>
      <p:sp>
        <p:nvSpPr>
          <p:cNvPr id="34818" name="Content Placeholder 2"/>
          <p:cNvSpPr>
            <a:spLocks noGrp="1"/>
          </p:cNvSpPr>
          <p:nvPr>
            <p:ph idx="1"/>
          </p:nvPr>
        </p:nvSpPr>
        <p:spPr>
          <a:xfrm>
            <a:off x="457200" y="1052513"/>
            <a:ext cx="8229600" cy="5073650"/>
          </a:xfrm>
        </p:spPr>
        <p:txBody>
          <a:bodyPr/>
          <a:lstStyle/>
          <a:p>
            <a:r>
              <a:rPr lang="en-US" sz="2600" dirty="0" smtClean="0"/>
              <a:t>Design process for permanent streetscape</a:t>
            </a:r>
          </a:p>
          <a:p>
            <a:r>
              <a:rPr lang="en-US" sz="2600" dirty="0" smtClean="0"/>
              <a:t>Traffic still a concern for some…</a:t>
            </a:r>
          </a:p>
          <a:p>
            <a:r>
              <a:rPr lang="en-US" sz="2600" dirty="0" smtClean="0"/>
              <a:t>Monitoring increases in bike/</a:t>
            </a:r>
            <a:r>
              <a:rPr lang="en-US" sz="2600" dirty="0" err="1" smtClean="0"/>
              <a:t>ped</a:t>
            </a:r>
            <a:r>
              <a:rPr lang="en-US" sz="2600" dirty="0" smtClean="0"/>
              <a:t> activity</a:t>
            </a:r>
          </a:p>
          <a:p>
            <a:r>
              <a:rPr lang="en-US" sz="2600" dirty="0" smtClean="0"/>
              <a:t>Continued  private investment</a:t>
            </a:r>
          </a:p>
          <a:p>
            <a:pPr lvl="1"/>
            <a:r>
              <a:rPr lang="en-US" sz="2600" dirty="0" smtClean="0"/>
              <a:t>Two housing projects in review and 2 restaurants/pubs to open soon </a:t>
            </a:r>
          </a:p>
          <a:p>
            <a:r>
              <a:rPr lang="en-US" sz="2600" dirty="0" smtClean="0"/>
              <a:t>Implement permanent streetscape design</a:t>
            </a:r>
          </a:p>
          <a:p>
            <a:r>
              <a:rPr lang="en-US" sz="2600" dirty="0" smtClean="0"/>
              <a:t>Consider incorporating a civic component</a:t>
            </a:r>
          </a:p>
          <a:p>
            <a:r>
              <a:rPr lang="en-US" sz="2600" dirty="0" smtClean="0"/>
              <a:t>Aggressively market the new brand</a:t>
            </a:r>
          </a:p>
          <a:p>
            <a:r>
              <a:rPr lang="en-US" sz="2600" dirty="0" smtClean="0"/>
              <a:t>Formalize business district</a:t>
            </a:r>
          </a:p>
        </p:txBody>
      </p:sp>
    </p:spTree>
    <p:extLst>
      <p:ext uri="{BB962C8B-B14F-4D97-AF65-F5344CB8AC3E}">
        <p14:creationId xmlns:p14="http://schemas.microsoft.com/office/powerpoint/2010/main" val="29851973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idx="4294967295"/>
          </p:nvPr>
        </p:nvSpPr>
        <p:spPr/>
        <p:txBody>
          <a:bodyPr/>
          <a:lstStyle/>
          <a:p>
            <a:r>
              <a:rPr lang="en-US"/>
              <a:t>LWWR Overview</a:t>
            </a:r>
          </a:p>
        </p:txBody>
      </p:sp>
      <p:sp>
        <p:nvSpPr>
          <p:cNvPr id="18434" name="Rectangle 1030"/>
          <p:cNvSpPr>
            <a:spLocks noChangeArrowheads="1"/>
          </p:cNvSpPr>
          <p:nvPr/>
        </p:nvSpPr>
        <p:spPr bwMode="auto">
          <a:xfrm>
            <a:off x="1011238" y="1438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8435" name="Rectangle 3"/>
          <p:cNvSpPr>
            <a:spLocks/>
          </p:cNvSpPr>
          <p:nvPr/>
        </p:nvSpPr>
        <p:spPr bwMode="auto">
          <a:xfrm>
            <a:off x="304800" y="1524000"/>
            <a:ext cx="8229600" cy="5334000"/>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 typeface="Arial" pitchFamily="127" charset="0"/>
              <a:buNone/>
            </a:pPr>
            <a:r>
              <a:rPr lang="en-US">
                <a:latin typeface="Trebuchet MS" pitchFamily="127" charset="0"/>
              </a:rPr>
              <a:t>	</a:t>
            </a:r>
            <a:r>
              <a:rPr lang="en-US" sz="2000">
                <a:latin typeface="Trebuchet MS" pitchFamily="127" charset="0"/>
              </a:rPr>
              <a:t>LiveWell Wheat Ridge</a:t>
            </a:r>
            <a:r>
              <a:rPr lang="en-US" sz="2000" b="1">
                <a:latin typeface="Trebuchet MS" pitchFamily="127" charset="0"/>
              </a:rPr>
              <a:t> </a:t>
            </a:r>
            <a:r>
              <a:rPr lang="en-US" sz="2000">
                <a:latin typeface="Trebuchet MS" pitchFamily="127" charset="0"/>
              </a:rPr>
              <a:t>(LWWR) is one of 24 Colorado communities funded by LiveWell Colorado working to </a:t>
            </a:r>
            <a:r>
              <a:rPr lang="en-US" sz="2000" b="1">
                <a:latin typeface="Trebuchet MS" pitchFamily="127" charset="0"/>
              </a:rPr>
              <a:t>reduce and prevent childhood and adult obesity</a:t>
            </a:r>
            <a:r>
              <a:rPr lang="en-US" sz="2000">
                <a:latin typeface="Trebuchet MS" pitchFamily="127" charset="0"/>
              </a:rPr>
              <a:t>. </a:t>
            </a:r>
            <a:br>
              <a:rPr lang="en-US" sz="2000">
                <a:latin typeface="Trebuchet MS" pitchFamily="127" charset="0"/>
              </a:rPr>
            </a:br>
            <a:r>
              <a:rPr lang="en-US" sz="2000">
                <a:latin typeface="Trebuchet MS" pitchFamily="127" charset="0"/>
              </a:rPr>
              <a:t/>
            </a:r>
            <a:br>
              <a:rPr lang="en-US" sz="2000">
                <a:latin typeface="Trebuchet MS" pitchFamily="127" charset="0"/>
              </a:rPr>
            </a:br>
            <a:r>
              <a:rPr lang="en-US" sz="2000">
                <a:latin typeface="Trebuchet MS" pitchFamily="127" charset="0"/>
              </a:rPr>
              <a:t>Since 2005, LiveWell Wheat Ridge has been a multi-sector </a:t>
            </a:r>
            <a:r>
              <a:rPr lang="en-US" sz="2000" b="1">
                <a:latin typeface="Trebuchet MS" pitchFamily="127" charset="0"/>
              </a:rPr>
              <a:t>partnership</a:t>
            </a:r>
            <a:r>
              <a:rPr lang="en-US" sz="2000">
                <a:latin typeface="Trebuchet MS" pitchFamily="127" charset="0"/>
              </a:rPr>
              <a:t> of community stakeholders  working to create an environment and culture which supports healthy eating and active living (HEAL) to reduce the impact of obesity in Wheat Ridge.</a:t>
            </a:r>
            <a:br>
              <a:rPr lang="en-US" sz="2000">
                <a:latin typeface="Trebuchet MS" pitchFamily="127" charset="0"/>
              </a:rPr>
            </a:br>
            <a:r>
              <a:rPr lang="en-US" sz="2000">
                <a:latin typeface="Trebuchet MS" pitchFamily="127" charset="0"/>
              </a:rPr>
              <a:t/>
            </a:r>
            <a:br>
              <a:rPr lang="en-US" sz="2000">
                <a:latin typeface="Trebuchet MS" pitchFamily="127" charset="0"/>
              </a:rPr>
            </a:br>
            <a:r>
              <a:rPr lang="en-US" sz="2000">
                <a:latin typeface="Trebuchet MS" pitchFamily="127" charset="0"/>
              </a:rPr>
              <a:t>We accomplish this through supporting Wheat Ridge </a:t>
            </a:r>
            <a:r>
              <a:rPr lang="en-US" sz="2000" b="1">
                <a:latin typeface="Trebuchet MS" pitchFamily="127" charset="0"/>
              </a:rPr>
              <a:t>programs, policies and changes to the physical environment and community infrastructure</a:t>
            </a:r>
            <a:r>
              <a:rPr lang="en-US" sz="2000">
                <a:latin typeface="Trebuchet MS" pitchFamily="127" charset="0"/>
              </a:rPr>
              <a:t>. </a:t>
            </a:r>
            <a:br>
              <a:rPr lang="en-US" sz="2000">
                <a:latin typeface="Trebuchet MS" pitchFamily="127" charset="0"/>
              </a:rPr>
            </a:br>
            <a:endParaRPr lang="en-US" sz="2000">
              <a:latin typeface="Trebuchet MS" pitchFamily="127" charset="0"/>
            </a:endParaRPr>
          </a:p>
          <a:p>
            <a:pPr marL="342900" indent="-342900" eaLnBrk="0" hangingPunct="0">
              <a:lnSpc>
                <a:spcPct val="90000"/>
              </a:lnSpc>
              <a:spcBef>
                <a:spcPct val="20000"/>
              </a:spcBef>
              <a:buFont typeface="Arial" pitchFamily="127" charset="0"/>
              <a:buNone/>
            </a:pPr>
            <a:r>
              <a:rPr lang="en-US" sz="2000">
                <a:latin typeface="Trebuchet MS" pitchFamily="127" charset="0"/>
              </a:rPr>
              <a:t>	Jefferson County Public Health serves at the lead and fiscal agency for LWWR.</a:t>
            </a:r>
            <a:r>
              <a:rPr lang="en-US">
                <a:latin typeface="Century Gothic" pitchFamily="127" charset="0"/>
              </a:rPr>
              <a:t> </a:t>
            </a:r>
            <a:endParaRPr lang="en-US" sz="32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1026"/>
          <p:cNvSpPr>
            <a:spLocks noGrp="1"/>
          </p:cNvSpPr>
          <p:nvPr>
            <p:ph type="title"/>
          </p:nvPr>
        </p:nvSpPr>
        <p:spPr/>
        <p:txBody>
          <a:bodyPr/>
          <a:lstStyle/>
          <a:p>
            <a:pPr eaLnBrk="1" hangingPunct="1"/>
            <a:r>
              <a:rPr lang="en-US"/>
              <a:t>Multi-Disciplinary Partnerships</a:t>
            </a:r>
          </a:p>
        </p:txBody>
      </p:sp>
      <p:sp>
        <p:nvSpPr>
          <p:cNvPr id="50183" name="Rectangle 1026"/>
          <p:cNvSpPr>
            <a:spLocks noChangeArrowheads="1"/>
          </p:cNvSpPr>
          <p:nvPr/>
        </p:nvSpPr>
        <p:spPr bwMode="auto">
          <a:xfrm>
            <a:off x="685800" y="1143000"/>
            <a:ext cx="4800600" cy="4413250"/>
          </a:xfrm>
          <a:prstGeom prst="rect">
            <a:avLst/>
          </a:prstGeom>
          <a:noFill/>
          <a:ln w="9525">
            <a:noFill/>
            <a:miter lim="800000"/>
            <a:headEnd/>
            <a:tailEnd/>
          </a:ln>
        </p:spPr>
        <p:txBody>
          <a:bodyPr>
            <a:prstTxWarp prst="textNoShape">
              <a:avLst/>
            </a:prstTxWarp>
            <a:spAutoFit/>
          </a:bodyPr>
          <a:lstStyle/>
          <a:p>
            <a:pPr>
              <a:spcBef>
                <a:spcPct val="20000"/>
              </a:spcBef>
              <a:buClr>
                <a:schemeClr val="tx2"/>
              </a:buClr>
              <a:buSzPct val="98000"/>
              <a:buFont typeface="Wingdings" pitchFamily="127" charset="2"/>
              <a:buNone/>
            </a:pPr>
            <a:endParaRPr lang="en-US" sz="2000">
              <a:latin typeface="Trebuchet MS" pitchFamily="127" charset="0"/>
            </a:endParaRPr>
          </a:p>
          <a:p>
            <a:pPr>
              <a:spcBef>
                <a:spcPct val="20000"/>
              </a:spcBef>
              <a:buClr>
                <a:schemeClr val="tx2"/>
              </a:buClr>
              <a:buSzPct val="65000"/>
              <a:buFont typeface="Wingdings" pitchFamily="127" charset="2"/>
              <a:buChar char="§"/>
            </a:pPr>
            <a:r>
              <a:rPr lang="en-US" sz="2000"/>
              <a:t>WR Residents</a:t>
            </a:r>
          </a:p>
          <a:p>
            <a:pPr>
              <a:spcBef>
                <a:spcPct val="20000"/>
              </a:spcBef>
              <a:buClr>
                <a:schemeClr val="tx2"/>
              </a:buClr>
              <a:buSzPct val="65000"/>
              <a:buFont typeface="Wingdings" pitchFamily="127" charset="2"/>
              <a:buChar char="§"/>
            </a:pPr>
            <a:r>
              <a:rPr lang="en-US" sz="2000"/>
              <a:t>Exempla Lutheran Medical Center</a:t>
            </a:r>
          </a:p>
          <a:p>
            <a:pPr>
              <a:spcBef>
                <a:spcPct val="20000"/>
              </a:spcBef>
              <a:buClr>
                <a:schemeClr val="tx2"/>
              </a:buClr>
              <a:buSzPct val="65000"/>
              <a:buFont typeface="Wingdings" pitchFamily="127" charset="2"/>
              <a:buChar char="§"/>
            </a:pPr>
            <a:r>
              <a:rPr lang="en-US" sz="2000"/>
              <a:t>Kaiser Wheat Ridge</a:t>
            </a:r>
          </a:p>
          <a:p>
            <a:pPr>
              <a:spcBef>
                <a:spcPct val="20000"/>
              </a:spcBef>
              <a:buClr>
                <a:schemeClr val="tx2"/>
              </a:buClr>
              <a:buSzPct val="65000"/>
              <a:buFont typeface="Wingdings" pitchFamily="127" charset="2"/>
              <a:buChar char="§"/>
            </a:pPr>
            <a:r>
              <a:rPr lang="en-US" sz="2000"/>
              <a:t>The City of Wheat Ridge</a:t>
            </a:r>
          </a:p>
          <a:p>
            <a:pPr>
              <a:spcBef>
                <a:spcPct val="20000"/>
              </a:spcBef>
              <a:buClr>
                <a:schemeClr val="tx2"/>
              </a:buClr>
              <a:buSzPct val="65000"/>
              <a:buFont typeface="Wingdings" pitchFamily="127" charset="2"/>
              <a:buChar char="§"/>
            </a:pPr>
            <a:r>
              <a:rPr lang="en-US" sz="2000"/>
              <a:t>Local Businesses</a:t>
            </a:r>
          </a:p>
          <a:p>
            <a:pPr>
              <a:spcBef>
                <a:spcPct val="20000"/>
              </a:spcBef>
              <a:buClr>
                <a:schemeClr val="tx2"/>
              </a:buClr>
              <a:buSzPct val="65000"/>
              <a:buFont typeface="Wingdings" pitchFamily="127" charset="2"/>
              <a:buChar char="§"/>
            </a:pPr>
            <a:r>
              <a:rPr lang="en-US" sz="2000"/>
              <a:t>Bicycle Colorado</a:t>
            </a:r>
          </a:p>
          <a:p>
            <a:pPr>
              <a:spcBef>
                <a:spcPct val="20000"/>
              </a:spcBef>
              <a:buClr>
                <a:schemeClr val="tx2"/>
              </a:buClr>
              <a:buSzPct val="65000"/>
              <a:buFont typeface="Wingdings" pitchFamily="127" charset="2"/>
              <a:buChar char="§"/>
            </a:pPr>
            <a:r>
              <a:rPr lang="en-US" sz="2000"/>
              <a:t>Wheat Ridge Police Department </a:t>
            </a:r>
          </a:p>
          <a:p>
            <a:pPr>
              <a:spcBef>
                <a:spcPct val="20000"/>
              </a:spcBef>
              <a:buClr>
                <a:schemeClr val="tx2"/>
              </a:buClr>
              <a:buSzPct val="65000"/>
              <a:buFont typeface="Wingdings" pitchFamily="127" charset="2"/>
              <a:buChar char="§"/>
            </a:pPr>
            <a:r>
              <a:rPr lang="en-US" sz="2000"/>
              <a:t>Jeffco Public Schools</a:t>
            </a:r>
          </a:p>
          <a:p>
            <a:pPr>
              <a:spcBef>
                <a:spcPct val="20000"/>
              </a:spcBef>
              <a:buClr>
                <a:schemeClr val="tx2"/>
              </a:buClr>
              <a:buSzPct val="65000"/>
              <a:buFont typeface="Wingdings" pitchFamily="127" charset="2"/>
              <a:buChar char="§"/>
            </a:pPr>
            <a:r>
              <a:rPr lang="en-US" sz="2000"/>
              <a:t>Wheat Ridge 2020</a:t>
            </a:r>
          </a:p>
          <a:p>
            <a:pPr>
              <a:spcBef>
                <a:spcPct val="20000"/>
              </a:spcBef>
              <a:buClr>
                <a:schemeClr val="tx2"/>
              </a:buClr>
              <a:buSzPct val="65000"/>
              <a:buFont typeface="Wingdings" pitchFamily="127" charset="2"/>
              <a:buChar char="§"/>
            </a:pPr>
            <a:r>
              <a:rPr lang="en-US" sz="2000"/>
              <a:t>CSU Extension</a:t>
            </a:r>
          </a:p>
          <a:p>
            <a:pPr>
              <a:spcBef>
                <a:spcPct val="20000"/>
              </a:spcBef>
              <a:buClr>
                <a:schemeClr val="tx2"/>
              </a:buClr>
              <a:buSzPct val="65000"/>
              <a:buFont typeface="Wingdings" pitchFamily="127" charset="2"/>
              <a:buChar char="§"/>
            </a:pPr>
            <a:r>
              <a:rPr lang="en-US" sz="2000"/>
              <a:t>Faith Communities</a:t>
            </a:r>
            <a:endParaRPr lang="en-US" sz="1800">
              <a:latin typeface="Century Gothic" pitchFamily="127" charset="0"/>
            </a:endParaRPr>
          </a:p>
        </p:txBody>
      </p:sp>
      <p:pic>
        <p:nvPicPr>
          <p:cNvPr id="50184" name="Picture 1029" descr="dglxasset[2]"/>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5105400" y="1219200"/>
            <a:ext cx="3657600" cy="2416175"/>
          </a:xfrm>
          <a:prstGeom prst="rect">
            <a:avLst/>
          </a:prstGeom>
          <a:noFill/>
          <a:ln w="9525">
            <a:noFill/>
            <a:miter lim="800000"/>
            <a:headEnd/>
            <a:tailEnd/>
          </a:ln>
        </p:spPr>
      </p:pic>
      <p:graphicFrame>
        <p:nvGraphicFramePr>
          <p:cNvPr id="50180" name="Object 4"/>
          <p:cNvGraphicFramePr>
            <a:graphicFrameLocks noChangeAspect="1"/>
          </p:cNvGraphicFramePr>
          <p:nvPr>
            <p:extLst>
              <p:ext uri="{D42A27DB-BD31-4B8C-83A1-F6EECF244321}">
                <p14:modId xmlns:p14="http://schemas.microsoft.com/office/powerpoint/2010/main" val="1382837470"/>
              </p:ext>
            </p:extLst>
          </p:nvPr>
        </p:nvGraphicFramePr>
        <p:xfrm>
          <a:off x="4953000" y="3635375"/>
          <a:ext cx="2489281" cy="2251075"/>
        </p:xfrm>
        <a:graphic>
          <a:graphicData uri="http://schemas.openxmlformats.org/presentationml/2006/ole">
            <mc:AlternateContent xmlns:mc="http://schemas.openxmlformats.org/markup-compatibility/2006">
              <mc:Choice xmlns:v="urn:schemas-microsoft-com:vml" Requires="v">
                <p:oleObj spid="_x0000_s1030" name="Document" r:id="rId7" imgW="1487427" imgH="1274067" progId="Word.Document.8">
                  <p:embed/>
                </p:oleObj>
              </mc:Choice>
              <mc:Fallback>
                <p:oleObj name="Document" r:id="rId7" imgW="1487427" imgH="1274067"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635375"/>
                        <a:ext cx="2489281" cy="2251075"/>
                      </a:xfrm>
                      <a:prstGeom prst="rect">
                        <a:avLst/>
                      </a:prstGeom>
                      <a:noFill/>
                      <a:extLst/>
                    </p:spPr>
                  </p:pic>
                </p:oleObj>
              </mc:Fallback>
            </mc:AlternateContent>
          </a:graphicData>
        </a:graphic>
      </p:graphicFrame>
    </p:spTree>
    <p:extLst>
      <p:ext uri="{BB962C8B-B14F-4D97-AF65-F5344CB8AC3E}">
        <p14:creationId xmlns:p14="http://schemas.microsoft.com/office/powerpoint/2010/main" val="2283672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p:cNvSpPr>
            <a:spLocks noGrp="1"/>
          </p:cNvSpPr>
          <p:nvPr>
            <p:ph type="title"/>
          </p:nvPr>
        </p:nvSpPr>
        <p:spPr/>
        <p:txBody>
          <a:bodyPr/>
          <a:lstStyle/>
          <a:p>
            <a:r>
              <a:rPr lang="en-US"/>
              <a:t>LWWR and the Corridor Plan</a:t>
            </a:r>
          </a:p>
        </p:txBody>
      </p:sp>
      <p:sp>
        <p:nvSpPr>
          <p:cNvPr id="22530" name="Rectangle 1027"/>
          <p:cNvSpPr>
            <a:spLocks noGrp="1"/>
          </p:cNvSpPr>
          <p:nvPr>
            <p:ph type="body" sz="half" idx="1"/>
          </p:nvPr>
        </p:nvSpPr>
        <p:spPr>
          <a:xfrm>
            <a:off x="457200" y="1600200"/>
            <a:ext cx="4038600" cy="4525963"/>
          </a:xfrm>
        </p:spPr>
        <p:txBody>
          <a:bodyPr/>
          <a:lstStyle/>
          <a:p>
            <a:r>
              <a:rPr lang="en-US" sz="2400"/>
              <a:t>Funded 3 community input sessions</a:t>
            </a:r>
          </a:p>
          <a:p>
            <a:r>
              <a:rPr lang="en-US" sz="2400"/>
              <a:t>Staff / Consultant team </a:t>
            </a:r>
          </a:p>
          <a:p>
            <a:r>
              <a:rPr lang="en-US" sz="2400"/>
              <a:t>Ongoing education and encouragement of coalition</a:t>
            </a:r>
          </a:p>
          <a:p>
            <a:r>
              <a:rPr lang="en-US" sz="2400"/>
              <a:t>Stakeholder committee</a:t>
            </a:r>
          </a:p>
          <a:p>
            <a:r>
              <a:rPr lang="en-US" sz="2400"/>
              <a:t>Comment on all drafts</a:t>
            </a:r>
          </a:p>
          <a:p>
            <a:r>
              <a:rPr lang="en-US" sz="2400"/>
              <a:t>Public support during council hearings</a:t>
            </a:r>
          </a:p>
        </p:txBody>
      </p:sp>
      <p:pic>
        <p:nvPicPr>
          <p:cNvPr id="22531" name="Picture 1028" descr="IMG_2466"/>
          <p:cNvPicPr>
            <a:picLocks noGrp="1" noChangeAspect="1" noChangeArrowheads="1"/>
          </p:cNvPicPr>
          <p:nvPr>
            <p:ph sz="half" idx="4294967295"/>
          </p:nvPr>
        </p:nvPicPr>
        <p:blipFill>
          <a:blip r:embed="rId3"/>
          <a:srcRect/>
          <a:stretch>
            <a:fillRect/>
          </a:stretch>
        </p:blipFill>
        <p:spPr>
          <a:xfrm>
            <a:off x="4648200" y="1600200"/>
            <a:ext cx="4038600" cy="4167188"/>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p:cNvSpPr>
            <a:spLocks noGrp="1"/>
          </p:cNvSpPr>
          <p:nvPr>
            <p:ph type="title"/>
          </p:nvPr>
        </p:nvSpPr>
        <p:spPr/>
        <p:txBody>
          <a:bodyPr/>
          <a:lstStyle/>
          <a:p>
            <a:r>
              <a:rPr lang="en-US"/>
              <a:t>Active Living - Built Environment</a:t>
            </a:r>
          </a:p>
        </p:txBody>
      </p:sp>
      <p:sp>
        <p:nvSpPr>
          <p:cNvPr id="24578" name="Rectangle 1027"/>
          <p:cNvSpPr>
            <a:spLocks noGrp="1"/>
          </p:cNvSpPr>
          <p:nvPr>
            <p:ph type="body" sz="half" idx="1"/>
          </p:nvPr>
        </p:nvSpPr>
        <p:spPr>
          <a:xfrm>
            <a:off x="4648200" y="1905000"/>
            <a:ext cx="4038600" cy="4525963"/>
          </a:xfrm>
        </p:spPr>
        <p:txBody>
          <a:bodyPr/>
          <a:lstStyle/>
          <a:p>
            <a:pPr>
              <a:lnSpc>
                <a:spcPct val="90000"/>
              </a:lnSpc>
            </a:pPr>
            <a:r>
              <a:rPr lang="en-US" sz="2400"/>
              <a:t>Enhanced bicycle and pedestrian facilities on the corridor.</a:t>
            </a:r>
          </a:p>
          <a:p>
            <a:pPr>
              <a:lnSpc>
                <a:spcPct val="90000"/>
              </a:lnSpc>
              <a:buFont typeface="Arial" pitchFamily="127" charset="0"/>
              <a:buNone/>
            </a:pPr>
            <a:endParaRPr lang="en-US" sz="2400"/>
          </a:p>
          <a:p>
            <a:pPr>
              <a:lnSpc>
                <a:spcPct val="90000"/>
              </a:lnSpc>
            </a:pPr>
            <a:r>
              <a:rPr lang="en-US" sz="2400"/>
              <a:t>Improved bicycle and pedestrian connectivity to / from surrounding neighborhoods.</a:t>
            </a:r>
          </a:p>
          <a:p>
            <a:pPr>
              <a:lnSpc>
                <a:spcPct val="90000"/>
              </a:lnSpc>
            </a:pPr>
            <a:endParaRPr lang="en-US" sz="2400"/>
          </a:p>
          <a:p>
            <a:pPr>
              <a:lnSpc>
                <a:spcPct val="90000"/>
              </a:lnSpc>
            </a:pPr>
            <a:r>
              <a:rPr lang="en-US" sz="2400"/>
              <a:t>Maintain access to bus  transit.</a:t>
            </a:r>
          </a:p>
          <a:p>
            <a:pPr>
              <a:lnSpc>
                <a:spcPct val="90000"/>
              </a:lnSpc>
              <a:buFont typeface="Arial" pitchFamily="127" charset="0"/>
              <a:buNone/>
            </a:pPr>
            <a:endParaRPr lang="en-US" sz="2400"/>
          </a:p>
          <a:p>
            <a:pPr>
              <a:lnSpc>
                <a:spcPct val="90000"/>
              </a:lnSpc>
              <a:buFont typeface="Arial" pitchFamily="127" charset="0"/>
              <a:buNone/>
            </a:pPr>
            <a:endParaRPr lang="en-US" sz="2400"/>
          </a:p>
        </p:txBody>
      </p:sp>
      <p:pic>
        <p:nvPicPr>
          <p:cNvPr id="24579" name="Picture 1028" descr="IMG_2289"/>
          <p:cNvPicPr>
            <a:picLocks noGrp="1" noChangeAspect="1" noChangeArrowheads="1"/>
          </p:cNvPicPr>
          <p:nvPr>
            <p:ph sz="half" idx="4294967295"/>
          </p:nvPr>
        </p:nvPicPr>
        <p:blipFill>
          <a:blip r:embed="rId3"/>
          <a:srcRect/>
          <a:stretch>
            <a:fillRect/>
          </a:stretch>
        </p:blipFill>
        <p:spPr>
          <a:xfrm>
            <a:off x="228600" y="2057400"/>
            <a:ext cx="4343400" cy="36576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26"/>
          <p:cNvSpPr>
            <a:spLocks noGrp="1"/>
          </p:cNvSpPr>
          <p:nvPr>
            <p:ph type="title"/>
          </p:nvPr>
        </p:nvSpPr>
        <p:spPr/>
        <p:txBody>
          <a:bodyPr/>
          <a:lstStyle/>
          <a:p>
            <a:r>
              <a:rPr lang="en-US"/>
              <a:t>Since Adoption</a:t>
            </a:r>
          </a:p>
        </p:txBody>
      </p:sp>
      <p:sp>
        <p:nvSpPr>
          <p:cNvPr id="26626" name="Placeholder 1027"/>
          <p:cNvSpPr>
            <a:spLocks noGrp="1"/>
          </p:cNvSpPr>
          <p:nvPr>
            <p:ph type="body" sz="half" idx="1"/>
          </p:nvPr>
        </p:nvSpPr>
        <p:spPr>
          <a:xfrm>
            <a:off x="457200" y="1600200"/>
            <a:ext cx="4038600" cy="4525963"/>
          </a:xfrm>
        </p:spPr>
        <p:txBody>
          <a:bodyPr/>
          <a:lstStyle/>
          <a:p>
            <a:r>
              <a:rPr lang="en-US" sz="2800"/>
              <a:t>Staff committee</a:t>
            </a:r>
          </a:p>
          <a:p>
            <a:r>
              <a:rPr lang="en-US" sz="2800"/>
              <a:t>Leadership committee</a:t>
            </a:r>
          </a:p>
          <a:p>
            <a:r>
              <a:rPr lang="en-US" sz="2800"/>
              <a:t>Two walking audits</a:t>
            </a:r>
          </a:p>
          <a:p>
            <a:r>
              <a:rPr lang="en-US" sz="2800"/>
              <a:t>Harvest exchange</a:t>
            </a:r>
          </a:p>
          <a:p>
            <a:r>
              <a:rPr lang="en-US" sz="2800"/>
              <a:t>Mile on the Ridge</a:t>
            </a:r>
          </a:p>
          <a:p>
            <a:r>
              <a:rPr lang="en-US" sz="2800"/>
              <a:t>Bike corral contest</a:t>
            </a:r>
          </a:p>
          <a:p>
            <a:r>
              <a:rPr lang="en-US" sz="2800"/>
              <a:t>38th Avenue endorsement letter</a:t>
            </a:r>
          </a:p>
        </p:txBody>
      </p:sp>
      <p:pic>
        <p:nvPicPr>
          <p:cNvPr id="26627" name="Picture 1028" descr="IMG_1890"/>
          <p:cNvPicPr>
            <a:picLocks noGrp="1" noChangeAspect="1" noChangeArrowheads="1"/>
          </p:cNvPicPr>
          <p:nvPr>
            <p:ph sz="half" idx="4294967295"/>
          </p:nvPr>
        </p:nvPicPr>
        <p:blipFill>
          <a:blip r:embed="rId3"/>
          <a:srcRect/>
          <a:stretch>
            <a:fillRect/>
          </a:stretch>
        </p:blipFill>
        <p:spPr>
          <a:xfrm>
            <a:off x="4800600" y="1371600"/>
            <a:ext cx="3716338" cy="45259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lstStyle/>
          <a:p>
            <a:r>
              <a:rPr lang="en-US"/>
              <a:t>Lessons Learned	</a:t>
            </a:r>
          </a:p>
        </p:txBody>
      </p:sp>
      <p:sp>
        <p:nvSpPr>
          <p:cNvPr id="28674" name="Rectangle 3"/>
          <p:cNvSpPr>
            <a:spLocks noGrp="1"/>
          </p:cNvSpPr>
          <p:nvPr>
            <p:ph type="body" sz="half" idx="1"/>
          </p:nvPr>
        </p:nvSpPr>
        <p:spPr>
          <a:xfrm>
            <a:off x="4648200" y="1600200"/>
            <a:ext cx="4038600" cy="4525963"/>
          </a:xfrm>
        </p:spPr>
        <p:txBody>
          <a:bodyPr/>
          <a:lstStyle/>
          <a:p>
            <a:pPr>
              <a:lnSpc>
                <a:spcPct val="90000"/>
              </a:lnSpc>
            </a:pPr>
            <a:r>
              <a:rPr lang="en-US" sz="2400"/>
              <a:t>Partnerships are key - break down the silos.</a:t>
            </a:r>
          </a:p>
          <a:p>
            <a:pPr>
              <a:lnSpc>
                <a:spcPct val="90000"/>
              </a:lnSpc>
              <a:buFont typeface="Arial" pitchFamily="127" charset="0"/>
              <a:buNone/>
            </a:pPr>
            <a:endParaRPr lang="en-US" sz="2400"/>
          </a:p>
          <a:p>
            <a:pPr>
              <a:lnSpc>
                <a:spcPct val="90000"/>
              </a:lnSpc>
            </a:pPr>
            <a:r>
              <a:rPr lang="en-US" sz="2400"/>
              <a:t>Messaging. Healthy Design = Economic, Environmental, Social Benefits.</a:t>
            </a:r>
          </a:p>
          <a:p>
            <a:pPr>
              <a:lnSpc>
                <a:spcPct val="90000"/>
              </a:lnSpc>
              <a:buFont typeface="Arial" pitchFamily="127" charset="0"/>
              <a:buNone/>
            </a:pPr>
            <a:endParaRPr lang="en-US" sz="2400"/>
          </a:p>
          <a:p>
            <a:pPr>
              <a:lnSpc>
                <a:spcPct val="90000"/>
              </a:lnSpc>
            </a:pPr>
            <a:r>
              <a:rPr lang="en-US" sz="2400"/>
              <a:t>Give it time</a:t>
            </a:r>
          </a:p>
          <a:p>
            <a:pPr lvl="1">
              <a:lnSpc>
                <a:spcPct val="90000"/>
              </a:lnSpc>
            </a:pPr>
            <a:r>
              <a:rPr lang="en-US" sz="2000"/>
              <a:t>Allow for wrinkles </a:t>
            </a:r>
          </a:p>
          <a:p>
            <a:pPr lvl="1">
              <a:lnSpc>
                <a:spcPct val="90000"/>
              </a:lnSpc>
            </a:pPr>
            <a:r>
              <a:rPr lang="en-US" sz="2000"/>
              <a:t>Celebrate and highlight successes</a:t>
            </a:r>
          </a:p>
        </p:txBody>
      </p:sp>
      <p:pic>
        <p:nvPicPr>
          <p:cNvPr id="28675" name="Picture 1028"/>
          <p:cNvPicPr>
            <a:picLocks noGrp="1" noChangeAspect="1" noChangeArrowheads="1"/>
          </p:cNvPicPr>
          <p:nvPr>
            <p:ph sz="half" idx="4294967295"/>
          </p:nvPr>
        </p:nvPicPr>
        <p:blipFill>
          <a:blip r:embed="rId3"/>
          <a:srcRect/>
          <a:stretch>
            <a:fillRect/>
          </a:stretch>
        </p:blipFill>
        <p:spPr>
          <a:xfrm>
            <a:off x="304800" y="1600200"/>
            <a:ext cx="4343400" cy="3962400"/>
          </a:xfrm>
        </p:spPr>
      </p:pic>
      <p:sp>
        <p:nvSpPr>
          <p:cNvPr id="28676" name="Rectangle 1029"/>
          <p:cNvSpPr>
            <a:spLocks noChangeArrowheads="1"/>
          </p:cNvSpPr>
          <p:nvPr/>
        </p:nvSpPr>
        <p:spPr bwMode="auto">
          <a:xfrm>
            <a:off x="381000" y="5638800"/>
            <a:ext cx="2133600" cy="274638"/>
          </a:xfrm>
          <a:prstGeom prst="rect">
            <a:avLst/>
          </a:prstGeom>
          <a:noFill/>
          <a:ln w="9525">
            <a:noFill/>
            <a:miter lim="800000"/>
            <a:headEnd/>
            <a:tailEnd/>
          </a:ln>
        </p:spPr>
        <p:txBody>
          <a:bodyPr>
            <a:prstTxWarp prst="textNoShape">
              <a:avLst/>
            </a:prstTxWarp>
            <a:spAutoFit/>
          </a:bodyPr>
          <a:lstStyle/>
          <a:p>
            <a:r>
              <a:rPr lang="en-US" sz="1200"/>
              <a:t>Source: City of Wheat Ridge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4638"/>
            <a:ext cx="6984776" cy="634082"/>
          </a:xfrm>
        </p:spPr>
        <p:txBody>
          <a:bodyPr/>
          <a:lstStyle/>
          <a:p>
            <a:r>
              <a:rPr lang="en-US" dirty="0" smtClean="0"/>
              <a:t>Why a Campaign?</a:t>
            </a:r>
            <a:endParaRPr lang="en-US" dirty="0"/>
          </a:p>
        </p:txBody>
      </p:sp>
      <p:sp>
        <p:nvSpPr>
          <p:cNvPr id="3" name="Content Placeholder 2"/>
          <p:cNvSpPr>
            <a:spLocks noGrp="1"/>
          </p:cNvSpPr>
          <p:nvPr>
            <p:ph idx="1"/>
          </p:nvPr>
        </p:nvSpPr>
        <p:spPr>
          <a:xfrm>
            <a:off x="467544" y="1196752"/>
            <a:ext cx="8229600" cy="4525963"/>
          </a:xfrm>
        </p:spPr>
        <p:txBody>
          <a:bodyPr/>
          <a:lstStyle/>
          <a:p>
            <a:pPr marL="0" indent="0">
              <a:buNone/>
              <a:defRPr/>
            </a:pPr>
            <a:endParaRPr lang="en-US" sz="800" dirty="0" smtClean="0"/>
          </a:p>
          <a:p>
            <a:pPr>
              <a:defRPr/>
            </a:pPr>
            <a:r>
              <a:rPr lang="en-US" sz="2400" dirty="0" smtClean="0"/>
              <a:t>Engaging </a:t>
            </a:r>
            <a:r>
              <a:rPr lang="en-US" sz="2400" dirty="0"/>
              <a:t>municipal officials in promoting HEAL through policy and environmental change</a:t>
            </a:r>
          </a:p>
          <a:p>
            <a:pPr marL="0" indent="0">
              <a:buFontTx/>
              <a:buNone/>
              <a:defRPr/>
            </a:pPr>
            <a:endParaRPr lang="en-US" sz="1800" dirty="0"/>
          </a:p>
          <a:p>
            <a:pPr>
              <a:defRPr/>
            </a:pPr>
            <a:r>
              <a:rPr lang="en-US" sz="2400" dirty="0"/>
              <a:t>HEAL in municipal policies = healthy options for residents </a:t>
            </a:r>
          </a:p>
          <a:p>
            <a:pPr marL="0" indent="0">
              <a:buFontTx/>
              <a:buNone/>
              <a:defRPr/>
            </a:pPr>
            <a:endParaRPr lang="en-US" sz="1800" dirty="0"/>
          </a:p>
          <a:p>
            <a:pPr>
              <a:defRPr/>
            </a:pPr>
            <a:r>
              <a:rPr lang="en-US" sz="2400" dirty="0"/>
              <a:t>Healthy communities = positive economic driver</a:t>
            </a:r>
          </a:p>
          <a:p>
            <a:pPr marL="0" indent="0">
              <a:buFontTx/>
              <a:buNone/>
              <a:defRPr/>
            </a:pPr>
            <a:endParaRPr lang="en-US" sz="1800" dirty="0"/>
          </a:p>
          <a:p>
            <a:pPr>
              <a:defRPr/>
            </a:pPr>
            <a:r>
              <a:rPr lang="en-US" sz="2400" dirty="0"/>
              <a:t>Focus </a:t>
            </a:r>
            <a:r>
              <a:rPr lang="en-US" sz="2400" dirty="0" smtClean="0"/>
              <a:t>on low- and no-cost policy solutions</a:t>
            </a:r>
          </a:p>
          <a:p>
            <a:pPr marL="0" indent="0">
              <a:buNone/>
              <a:defRPr/>
            </a:pPr>
            <a:endParaRPr lang="en-US" sz="1800" dirty="0" smtClean="0"/>
          </a:p>
          <a:p>
            <a:pPr>
              <a:defRPr/>
            </a:pPr>
            <a:r>
              <a:rPr lang="en-US" sz="2400" dirty="0" smtClean="0"/>
              <a:t>Colorado spent $1.637 billion treating diseases and condition related to obesity in 2009</a:t>
            </a:r>
            <a:endParaRPr lang="en-US" sz="2400" dirty="0"/>
          </a:p>
          <a:p>
            <a:pPr>
              <a:defRPr/>
            </a:pPr>
            <a:endParaRPr lang="en-US" sz="2400" dirty="0" smtClean="0"/>
          </a:p>
        </p:txBody>
      </p:sp>
    </p:spTree>
    <p:extLst>
      <p:ext uri="{BB962C8B-B14F-4D97-AF65-F5344CB8AC3E}">
        <p14:creationId xmlns:p14="http://schemas.microsoft.com/office/powerpoint/2010/main" val="5823312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8229600" cy="1143000"/>
          </a:xfrm>
        </p:spPr>
        <p:txBody>
          <a:bodyPr/>
          <a:lstStyle/>
          <a:p>
            <a:r>
              <a:rPr lang="en-US" dirty="0" smtClean="0"/>
              <a:t>Questions?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382" y="2492896"/>
            <a:ext cx="2057400" cy="3200400"/>
          </a:xfrm>
          <a:prstGeom prst="rect">
            <a:avLst/>
          </a:prstGeom>
        </p:spPr>
      </p:pic>
    </p:spTree>
    <p:extLst>
      <p:ext uri="{BB962C8B-B14F-4D97-AF65-F5344CB8AC3E}">
        <p14:creationId xmlns:p14="http://schemas.microsoft.com/office/powerpoint/2010/main" val="3907250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More</a:t>
            </a:r>
            <a:endParaRPr lang="en-US" dirty="0"/>
          </a:p>
        </p:txBody>
      </p:sp>
      <p:sp>
        <p:nvSpPr>
          <p:cNvPr id="3" name="Content Placeholder 2"/>
          <p:cNvSpPr>
            <a:spLocks noGrp="1"/>
          </p:cNvSpPr>
          <p:nvPr>
            <p:ph idx="1"/>
          </p:nvPr>
        </p:nvSpPr>
        <p:spPr/>
        <p:txBody>
          <a:bodyPr/>
          <a:lstStyle/>
          <a:p>
            <a:pPr marL="0" indent="0" algn="ctr">
              <a:buFontTx/>
              <a:buNone/>
              <a:defRPr/>
            </a:pPr>
            <a:r>
              <a:rPr lang="en-US" dirty="0"/>
              <a:t>Julie George, Director, HEAL Cities &amp; Towns Campaign</a:t>
            </a:r>
          </a:p>
          <a:p>
            <a:pPr marL="0" indent="0" algn="ctr">
              <a:buFontTx/>
              <a:buNone/>
              <a:defRPr/>
            </a:pPr>
            <a:endParaRPr lang="en-US" sz="1800" dirty="0"/>
          </a:p>
          <a:p>
            <a:pPr marL="0" indent="0" algn="ctr">
              <a:buFontTx/>
              <a:buNone/>
              <a:defRPr/>
            </a:pPr>
            <a:r>
              <a:rPr lang="en-US" dirty="0">
                <a:hlinkClick r:id="rId2"/>
              </a:rPr>
              <a:t>juliegeorge@livewellcolorado.org</a:t>
            </a:r>
            <a:endParaRPr lang="en-US" dirty="0"/>
          </a:p>
          <a:p>
            <a:pPr marL="0" indent="0" algn="ctr">
              <a:buFontTx/>
              <a:buNone/>
              <a:defRPr/>
            </a:pPr>
            <a:endParaRPr lang="en-US" sz="1800" dirty="0"/>
          </a:p>
          <a:p>
            <a:pPr marL="0" indent="0" algn="ctr">
              <a:buFontTx/>
              <a:buNone/>
              <a:defRPr/>
            </a:pPr>
            <a:r>
              <a:rPr lang="en-US" dirty="0"/>
              <a:t>720-353-4120, x217 or 720-233-4662</a:t>
            </a:r>
          </a:p>
          <a:p>
            <a:pPr marL="0" indent="0" algn="ctr">
              <a:buFontTx/>
              <a:buNone/>
              <a:defRPr/>
            </a:pPr>
            <a:endParaRPr lang="en-US" sz="1800" dirty="0"/>
          </a:p>
          <a:p>
            <a:pPr marL="0" indent="0" algn="ctr">
              <a:buFontTx/>
              <a:buNone/>
              <a:defRPr/>
            </a:pPr>
            <a:r>
              <a:rPr lang="en-US" dirty="0"/>
              <a:t>LiveWellColorado.org/</a:t>
            </a:r>
            <a:r>
              <a:rPr lang="en-US" dirty="0" err="1"/>
              <a:t>HEALCampaign</a:t>
            </a:r>
            <a:endParaRPr lang="en-US" dirty="0"/>
          </a:p>
          <a:p>
            <a:endParaRPr lang="en-US" dirty="0"/>
          </a:p>
        </p:txBody>
      </p:sp>
    </p:spTree>
    <p:extLst>
      <p:ext uri="{BB962C8B-B14F-4D97-AF65-F5344CB8AC3E}">
        <p14:creationId xmlns:p14="http://schemas.microsoft.com/office/powerpoint/2010/main" val="1036556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476673"/>
            <a:ext cx="7772400" cy="1080119"/>
          </a:xfrm>
        </p:spPr>
        <p:txBody>
          <a:bodyPr/>
          <a:lstStyle/>
          <a:p>
            <a:r>
              <a:rPr lang="en-US" dirty="0" smtClean="0"/>
              <a:t>City of Brush!</a:t>
            </a:r>
            <a:endParaRPr lang="en-US" dirty="0"/>
          </a:p>
        </p:txBody>
      </p:sp>
      <p:sp>
        <p:nvSpPr>
          <p:cNvPr id="2" name="Subtitle 1"/>
          <p:cNvSpPr>
            <a:spLocks noGrp="1"/>
          </p:cNvSpPr>
          <p:nvPr>
            <p:ph type="subTitle" idx="1"/>
          </p:nvPr>
        </p:nvSpPr>
        <p:spPr>
          <a:xfrm>
            <a:off x="4932040" y="2060848"/>
            <a:ext cx="2840360" cy="1512168"/>
          </a:xfrm>
        </p:spPr>
        <p:txBody>
          <a:bodyPr/>
          <a:lstStyle/>
          <a:p>
            <a:r>
              <a:rPr lang="en-US" dirty="0" smtClean="0"/>
              <a:t>A Healthy Way of Life!</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3657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Downtown Improvements</a:t>
            </a:r>
            <a:endParaRPr lang="en-US" dirty="0">
              <a:latin typeface="Angelina" pitchFamily="2" charset="0"/>
            </a:endParaRPr>
          </a:p>
        </p:txBody>
      </p:sp>
      <p:pic>
        <p:nvPicPr>
          <p:cNvPr id="8" name="Content Placeholder 7" descr="Graphic2.jpg"/>
          <p:cNvPicPr>
            <a:picLocks noGrp="1" noChangeAspect="1"/>
          </p:cNvPicPr>
          <p:nvPr>
            <p:ph idx="1"/>
          </p:nvPr>
        </p:nvPicPr>
        <p:blipFill>
          <a:blip r:embed="rId2" cstate="print"/>
          <a:stretch>
            <a:fillRect/>
          </a:stretch>
        </p:blipFill>
        <p:spPr>
          <a:xfrm>
            <a:off x="343459" y="965648"/>
            <a:ext cx="3556000" cy="2667000"/>
          </a:xfrm>
        </p:spPr>
      </p:pic>
      <p:pic>
        <p:nvPicPr>
          <p:cNvPr id="9" name="Picture 8" descr="Graphic1.jpg"/>
          <p:cNvPicPr>
            <a:picLocks noChangeAspect="1"/>
          </p:cNvPicPr>
          <p:nvPr/>
        </p:nvPicPr>
        <p:blipFill>
          <a:blip r:embed="rId3" cstate="print"/>
          <a:stretch>
            <a:fillRect/>
          </a:stretch>
        </p:blipFill>
        <p:spPr>
          <a:xfrm>
            <a:off x="5148064" y="1196752"/>
            <a:ext cx="2971800" cy="2228850"/>
          </a:xfrm>
          <a:prstGeom prst="rect">
            <a:avLst/>
          </a:prstGeom>
        </p:spPr>
      </p:pic>
      <p:pic>
        <p:nvPicPr>
          <p:cNvPr id="12" name="Picture 11" descr="Graphic11.jpg"/>
          <p:cNvPicPr>
            <a:picLocks noChangeAspect="1"/>
          </p:cNvPicPr>
          <p:nvPr/>
        </p:nvPicPr>
        <p:blipFill>
          <a:blip r:embed="rId4" cstate="print"/>
          <a:stretch>
            <a:fillRect/>
          </a:stretch>
        </p:blipFill>
        <p:spPr>
          <a:xfrm>
            <a:off x="4881364" y="3645024"/>
            <a:ext cx="3505200" cy="2628900"/>
          </a:xfrm>
          <a:prstGeom prst="rect">
            <a:avLst/>
          </a:prstGeom>
        </p:spPr>
      </p:pic>
      <p:pic>
        <p:nvPicPr>
          <p:cNvPr id="10" name="Picture 9" descr="Graphic3.jpg"/>
          <p:cNvPicPr>
            <a:picLocks noChangeAspect="1"/>
          </p:cNvPicPr>
          <p:nvPr/>
        </p:nvPicPr>
        <p:blipFill>
          <a:blip r:embed="rId5" cstate="print"/>
          <a:stretch>
            <a:fillRect/>
          </a:stretch>
        </p:blipFill>
        <p:spPr>
          <a:xfrm>
            <a:off x="969029" y="3873624"/>
            <a:ext cx="2895600" cy="2171700"/>
          </a:xfrm>
          <a:prstGeom prst="rect">
            <a:avLst/>
          </a:prstGeom>
        </p:spPr>
      </p:pic>
    </p:spTree>
  </p:cSld>
  <p:clrMapOvr>
    <a:masterClrMapping/>
  </p:clrMapOvr>
  <p:transition spd="med">
    <p:randomBa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Downtown Improvements</a:t>
            </a:r>
            <a:endParaRPr lang="en-US" dirty="0">
              <a:latin typeface="Angelina" pitchFamily="2" charset="0"/>
            </a:endParaRPr>
          </a:p>
        </p:txBody>
      </p:sp>
      <p:pic>
        <p:nvPicPr>
          <p:cNvPr id="10" name="Content Placeholder 9" descr="Graphic5.jpg"/>
          <p:cNvPicPr>
            <a:picLocks noGrp="1" noChangeAspect="1"/>
          </p:cNvPicPr>
          <p:nvPr>
            <p:ph idx="1"/>
          </p:nvPr>
        </p:nvPicPr>
        <p:blipFill>
          <a:blip r:embed="rId2" cstate="print"/>
          <a:stretch>
            <a:fillRect/>
          </a:stretch>
        </p:blipFill>
        <p:spPr>
          <a:xfrm>
            <a:off x="4572000" y="1209678"/>
            <a:ext cx="3657600" cy="2743200"/>
          </a:xfrm>
        </p:spPr>
      </p:pic>
      <p:pic>
        <p:nvPicPr>
          <p:cNvPr id="11" name="Picture 10" descr="Graphic6.jpg"/>
          <p:cNvPicPr>
            <a:picLocks noChangeAspect="1"/>
          </p:cNvPicPr>
          <p:nvPr/>
        </p:nvPicPr>
        <p:blipFill>
          <a:blip r:embed="rId3" cstate="print"/>
          <a:stretch>
            <a:fillRect/>
          </a:stretch>
        </p:blipFill>
        <p:spPr>
          <a:xfrm>
            <a:off x="251520" y="1200150"/>
            <a:ext cx="2692400" cy="2019300"/>
          </a:xfrm>
          <a:prstGeom prst="rect">
            <a:avLst/>
          </a:prstGeom>
        </p:spPr>
      </p:pic>
      <p:pic>
        <p:nvPicPr>
          <p:cNvPr id="12" name="Picture 11" descr="Graphic7.jpg"/>
          <p:cNvPicPr>
            <a:picLocks noChangeAspect="1"/>
          </p:cNvPicPr>
          <p:nvPr/>
        </p:nvPicPr>
        <p:blipFill>
          <a:blip r:embed="rId4" cstate="print"/>
          <a:stretch>
            <a:fillRect/>
          </a:stretch>
        </p:blipFill>
        <p:spPr>
          <a:xfrm>
            <a:off x="251520" y="3573016"/>
            <a:ext cx="3200400" cy="2400300"/>
          </a:xfrm>
          <a:prstGeom prst="rect">
            <a:avLst/>
          </a:prstGeom>
        </p:spPr>
      </p:pic>
      <p:pic>
        <p:nvPicPr>
          <p:cNvPr id="13" name="Picture 12" descr="Graphic10.jpg"/>
          <p:cNvPicPr>
            <a:picLocks noChangeAspect="1"/>
          </p:cNvPicPr>
          <p:nvPr/>
        </p:nvPicPr>
        <p:blipFill>
          <a:blip r:embed="rId5" cstate="print"/>
          <a:stretch>
            <a:fillRect/>
          </a:stretch>
        </p:blipFill>
        <p:spPr>
          <a:xfrm>
            <a:off x="4136560" y="4086150"/>
            <a:ext cx="2819400" cy="2114550"/>
          </a:xfrm>
          <a:prstGeom prst="rect">
            <a:avLst/>
          </a:prstGeom>
        </p:spPr>
      </p:pic>
    </p:spTree>
  </p:cSld>
  <p:clrMapOvr>
    <a:masterClrMapping/>
  </p:clrMapOvr>
  <p:transition spd="med">
    <p:pull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gelina" pitchFamily="2" charset="0"/>
              </a:rPr>
              <a:t>Downtown Improvements</a:t>
            </a:r>
            <a:endParaRPr lang="en-US" dirty="0">
              <a:latin typeface="Angelina" pitchFamily="2" charset="0"/>
            </a:endParaRPr>
          </a:p>
        </p:txBody>
      </p:sp>
      <p:sp>
        <p:nvSpPr>
          <p:cNvPr id="11" name="Content Placeholder 10"/>
          <p:cNvSpPr>
            <a:spLocks noGrp="1"/>
          </p:cNvSpPr>
          <p:nvPr>
            <p:ph idx="1"/>
          </p:nvPr>
        </p:nvSpPr>
        <p:spPr/>
        <p:txBody>
          <a:bodyPr/>
          <a:lstStyle/>
          <a:p>
            <a:r>
              <a:rPr lang="en-US" sz="2800" dirty="0" smtClean="0"/>
              <a:t>Wider and ADA compliant sidewalks (More Walkable)</a:t>
            </a:r>
          </a:p>
          <a:p>
            <a:r>
              <a:rPr lang="en-US" sz="2800" dirty="0" smtClean="0"/>
              <a:t>Installation of benches and trash receptacles</a:t>
            </a:r>
          </a:p>
          <a:p>
            <a:r>
              <a:rPr lang="en-US" sz="2800" dirty="0" smtClean="0"/>
              <a:t>Installation of bike racks to encourage bike riding as an alternate mode of transportation.</a:t>
            </a:r>
          </a:p>
          <a:p>
            <a:r>
              <a:rPr lang="en-US" sz="2800" dirty="0" smtClean="0"/>
              <a:t>ADA crosswalks and ramps constructed.</a:t>
            </a:r>
          </a:p>
          <a:p>
            <a:r>
              <a:rPr lang="en-US" sz="2800" dirty="0" smtClean="0"/>
              <a:t>Planting of trees and shrubs to present a more attractive and vibrant downtown. (Heart of Community)</a:t>
            </a:r>
            <a:endParaRPr lang="en-US" sz="2800" dirty="0"/>
          </a:p>
        </p:txBody>
      </p:sp>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CML template">
  <a:themeElements>
    <a:clrScheme name="CML">
      <a:dk1>
        <a:srgbClr val="002543"/>
      </a:dk1>
      <a:lt1>
        <a:sysClr val="window" lastClr="FFFFFF"/>
      </a:lt1>
      <a:dk2>
        <a:srgbClr val="4F140F"/>
      </a:dk2>
      <a:lt2>
        <a:srgbClr val="EFEEE5"/>
      </a:lt2>
      <a:accent1>
        <a:srgbClr val="72A392"/>
      </a:accent1>
      <a:accent2>
        <a:srgbClr val="3A6E8F"/>
      </a:accent2>
      <a:accent3>
        <a:srgbClr val="B2AA7E"/>
      </a:accent3>
      <a:accent4>
        <a:srgbClr val="FFD24F"/>
      </a:accent4>
      <a:accent5>
        <a:srgbClr val="002543"/>
      </a:accent5>
      <a:accent6>
        <a:srgbClr val="4F140F"/>
      </a:accent6>
      <a:hlink>
        <a:srgbClr val="3A6E8F"/>
      </a:hlink>
      <a:folHlink>
        <a:srgbClr val="72A392"/>
      </a:folHlink>
    </a:clrScheme>
    <a:fontScheme name="CML">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ABF75009259B4EA0E1590DA20BEB18" ma:contentTypeVersion="4" ma:contentTypeDescription="Create a new document." ma:contentTypeScope="" ma:versionID="04f18318d558004c7dc5a200912c788b">
  <xsd:schema xmlns:xsd="http://www.w3.org/2001/XMLSchema" xmlns:xs="http://www.w3.org/2001/XMLSchema" xmlns:p="http://schemas.microsoft.com/office/2006/metadata/properties" xmlns:ns2="12c9da89-3460-4512-b525-ef604896d28a" xmlns:ns3="28ad1e99-d824-44b1-b01b-4cb3f073fccd" targetNamespace="http://schemas.microsoft.com/office/2006/metadata/properties" ma:root="true" ma:fieldsID="dfe67bcbb385a217bc62953ee40d857c" ns2:_="" ns3:_="">
    <xsd:import namespace="12c9da89-3460-4512-b525-ef604896d28a"/>
    <xsd:import namespace="28ad1e99-d824-44b1-b01b-4cb3f073fccd"/>
    <xsd:element name="properties">
      <xsd:complexType>
        <xsd:sequence>
          <xsd:element name="documentManagement">
            <xsd:complexType>
              <xsd:all>
                <xsd:element ref="ns2:_dlc_DocId" minOccurs="0"/>
                <xsd:element ref="ns2:_dlc_DocIdUrl" minOccurs="0"/>
                <xsd:element ref="ns2:_dlc_DocIdPersistId" minOccurs="0"/>
                <xsd:element ref="ns3:Author0" minOccurs="0"/>
                <xsd:element ref="ns3:Last_x0020_Author" minOccurs="0"/>
                <xsd:element ref="ns3:Company" minOccurs="0"/>
                <xsd:element ref="ns3:Manag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c9da89-3460-4512-b525-ef604896d28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8ad1e99-d824-44b1-b01b-4cb3f073fccd" elementFormDefault="qualified">
    <xsd:import namespace="http://schemas.microsoft.com/office/2006/documentManagement/types"/>
    <xsd:import namespace="http://schemas.microsoft.com/office/infopath/2007/PartnerControls"/>
    <xsd:element name="Author0" ma:index="11" nillable="true" ma:displayName="Author" ma:internalName="Author0">
      <xsd:simpleType>
        <xsd:restriction base="dms:Text"/>
      </xsd:simpleType>
    </xsd:element>
    <xsd:element name="Last_x0020_Author" ma:index="12" nillable="true" ma:displayName="Last Author" ma:internalName="Last_x0020_Author">
      <xsd:simpleType>
        <xsd:restriction base="dms:Text"/>
      </xsd:simpleType>
    </xsd:element>
    <xsd:element name="Company" ma:index="13" nillable="true" ma:displayName="Company" ma:internalName="Company">
      <xsd:simpleType>
        <xsd:restriction base="dms:Text"/>
      </xsd:simpleType>
    </xsd:element>
    <xsd:element name="Manager" ma:index="14" nillable="true" ma:displayName="Manager" ma:internalName="Manag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Manager xmlns="28ad1e99-d824-44b1-b01b-4cb3f073fccd" xsi:nil="true"/>
    <Author0 xmlns="28ad1e99-d824-44b1-b01b-4cb3f073fccd" xsi:nil="true"/>
    <Company xmlns="28ad1e99-d824-44b1-b01b-4cb3f073fccd" xsi:nil="true"/>
    <Last_x0020_Author xmlns="28ad1e99-d824-44b1-b01b-4cb3f073fccd" xsi:nil="true"/>
    <_dlc_DocId xmlns="12c9da89-3460-4512-b525-ef604896d28a">HE45SS34UPUU-6-77162</_dlc_DocId>
    <_dlc_DocIdUrl xmlns="12c9da89-3460-4512-b525-ef604896d28a">
      <Url>https://livewellcolorado.sharepoint.com/_layouts/DocIdRedir.aspx?ID=HE45SS34UPUU-6-77162</Url>
      <Description>HE45SS34UPUU-6-77162</Description>
    </_dlc_DocIdUrl>
  </documentManagement>
</p:properties>
</file>

<file path=customXml/itemProps1.xml><?xml version="1.0" encoding="utf-8"?>
<ds:datastoreItem xmlns:ds="http://schemas.openxmlformats.org/officeDocument/2006/customXml" ds:itemID="{D16D0BEE-A5EA-406C-B74B-4226FBC5D5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c9da89-3460-4512-b525-ef604896d28a"/>
    <ds:schemaRef ds:uri="28ad1e99-d824-44b1-b01b-4cb3f073fc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BCC85A-2099-45CF-9C37-28F4A7579B96}">
  <ds:schemaRefs>
    <ds:schemaRef ds:uri="http://schemas.microsoft.com/sharepoint/events"/>
  </ds:schemaRefs>
</ds:datastoreItem>
</file>

<file path=customXml/itemProps3.xml><?xml version="1.0" encoding="utf-8"?>
<ds:datastoreItem xmlns:ds="http://schemas.openxmlformats.org/officeDocument/2006/customXml" ds:itemID="{78EC3B6C-BB0C-4243-976B-56EDE148005F}">
  <ds:schemaRefs>
    <ds:schemaRef ds:uri="http://schemas.microsoft.com/sharepoint/v3/contenttype/forms"/>
  </ds:schemaRefs>
</ds:datastoreItem>
</file>

<file path=customXml/itemProps4.xml><?xml version="1.0" encoding="utf-8"?>
<ds:datastoreItem xmlns:ds="http://schemas.openxmlformats.org/officeDocument/2006/customXml" ds:itemID="{10EC20B3-D5C8-4E88-B6B1-04B61C6136A7}">
  <ds:schemaRefs>
    <ds:schemaRef ds:uri="http://schemas.microsoft.com/office/2006/metadata/properties"/>
    <ds:schemaRef ds:uri="http://purl.org/dc/dcmitype/"/>
    <ds:schemaRef ds:uri="12c9da89-3460-4512-b525-ef604896d28a"/>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28ad1e99-d824-44b1-b01b-4cb3f073fcc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CML template</Template>
  <TotalTime>244</TotalTime>
  <Words>1344</Words>
  <Application>Microsoft Office PowerPoint</Application>
  <PresentationFormat>On-screen Show (4:3)</PresentationFormat>
  <Paragraphs>184</Paragraphs>
  <Slides>40</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CML template</vt:lpstr>
      <vt:lpstr>Document</vt:lpstr>
      <vt:lpstr>   CML’s 91st Annual Conference June 18 – 21, 2013 Vail, Colorado</vt:lpstr>
      <vt:lpstr>REVITALI ZE Your Community with LiveWell Colorado’s HEAL Cities &amp; Towns Campaign </vt:lpstr>
      <vt:lpstr>PowerPoint Presentation</vt:lpstr>
      <vt:lpstr>Why a Campaign?</vt:lpstr>
      <vt:lpstr>Learn More</vt:lpstr>
      <vt:lpstr>City of Brush!</vt:lpstr>
      <vt:lpstr>Downtown Improvements</vt:lpstr>
      <vt:lpstr>Downtown Improvements</vt:lpstr>
      <vt:lpstr>Downtown Improvements</vt:lpstr>
      <vt:lpstr>Downtown Improvements</vt:lpstr>
      <vt:lpstr>Use Modification</vt:lpstr>
      <vt:lpstr>Use Modification</vt:lpstr>
      <vt:lpstr>Healthy Activities</vt:lpstr>
      <vt:lpstr>Healthy Activities</vt:lpstr>
      <vt:lpstr>Healthy Activities</vt:lpstr>
      <vt:lpstr>Healthy Activities/City Employees</vt:lpstr>
      <vt:lpstr>Wheat Ridge – Ridge at 38</vt:lpstr>
      <vt:lpstr>             Regional Context</vt:lpstr>
      <vt:lpstr>Wheat Ridge Context</vt:lpstr>
      <vt:lpstr>Planning/Policy Background</vt:lpstr>
      <vt:lpstr>38th Avenue Corridor Plan</vt:lpstr>
      <vt:lpstr>38th Avenue – Key Recommendations</vt:lpstr>
      <vt:lpstr>38th Avenue Corridor</vt:lpstr>
      <vt:lpstr>38th Avenue Corridor</vt:lpstr>
      <vt:lpstr>Looking West to the Foothills</vt:lpstr>
      <vt:lpstr>Typical Auto-Oriented Corridor</vt:lpstr>
      <vt:lpstr>Key Successes </vt:lpstr>
      <vt:lpstr>Key Successes </vt:lpstr>
      <vt:lpstr>Temporary Street Planters</vt:lpstr>
      <vt:lpstr>Temporary “Pop up cafes”</vt:lpstr>
      <vt:lpstr>Ridge at 38 Celebration</vt:lpstr>
      <vt:lpstr>Ridge at 38 Holiday Festival</vt:lpstr>
      <vt:lpstr>Next Steps</vt:lpstr>
      <vt:lpstr>LWWR Overview</vt:lpstr>
      <vt:lpstr>Multi-Disciplinary Partnerships</vt:lpstr>
      <vt:lpstr>LWWR and the Corridor Plan</vt:lpstr>
      <vt:lpstr>Active Living - Built Environment</vt:lpstr>
      <vt:lpstr>Since Adoption</vt:lpstr>
      <vt:lpstr>Lessons Learned </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Session</dc:title>
  <dc:creator>Lisa White</dc:creator>
  <cp:lastModifiedBy>Rachel Rhodes</cp:lastModifiedBy>
  <cp:revision>28</cp:revision>
  <dcterms:created xsi:type="dcterms:W3CDTF">2012-09-06T21:10:20Z</dcterms:created>
  <dcterms:modified xsi:type="dcterms:W3CDTF">2013-05-28T19:03:06Z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0x01010059ABF75009259B4EA0E1590DA20BEB18</vt:lpwstr>
  </property>
  <property fmtid="{D5CDD505-2E9C-101B-9397-08002B2CF9AE}" pid="3" name="_dlc_DocIdItemGuid">
    <vt:lpwstr>9dbbd9c6-2766-424e-9a7d-846dc52d1a38</vt:lpwstr>
  </property>
</Properties>
</file>