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63" r:id="rId3"/>
    <p:sldId id="265" r:id="rId4"/>
    <p:sldId id="266" r:id="rId5"/>
    <p:sldId id="294" r:id="rId6"/>
    <p:sldId id="295" r:id="rId7"/>
    <p:sldId id="297" r:id="rId8"/>
    <p:sldId id="296" r:id="rId9"/>
    <p:sldId id="298" r:id="rId10"/>
    <p:sldId id="300" r:id="rId11"/>
    <p:sldId id="299" r:id="rId12"/>
    <p:sldId id="301" r:id="rId13"/>
    <p:sldId id="303" r:id="rId14"/>
    <p:sldId id="302" r:id="rId15"/>
    <p:sldId id="304" r:id="rId16"/>
    <p:sldId id="305" r:id="rId17"/>
    <p:sldId id="306" r:id="rId18"/>
    <p:sldId id="274" r:id="rId19"/>
    <p:sldId id="290" r:id="rId20"/>
    <p:sldId id="291" r:id="rId21"/>
    <p:sldId id="275" r:id="rId22"/>
    <p:sldId id="280" r:id="rId23"/>
    <p:sldId id="307" r:id="rId24"/>
    <p:sldId id="308" r:id="rId25"/>
    <p:sldId id="309" r:id="rId26"/>
    <p:sldId id="310" r:id="rId27"/>
    <p:sldId id="285" r:id="rId28"/>
  </p:sldIdLst>
  <p:sldSz cx="9144000" cy="6858000" type="screen4x3"/>
  <p:notesSz cx="7010400" cy="9223375"/>
  <p:custDataLst>
    <p:tags r:id="rId30"/>
  </p:custDataLst>
  <p:defaultTextStyle>
    <a:defPPr>
      <a:defRPr lang="en-US">
        <a:effectLst/>
      </a:defRPr>
    </a:defPPr>
    <a:lvl1pPr algn="l" rtl="0" fontAlgn="base">
      <a:spcBef>
        <a:spcPct val="0"/>
      </a:spcBef>
      <a:spcAft>
        <a:spcPct val="0"/>
      </a:spcAft>
      <a:defRPr kern="1200">
        <a:solidFill>
          <a:schemeClr val="tx1"/>
        </a:solidFill>
        <a:effectLst/>
        <a:latin typeface="Arial"/>
        <a:ea typeface="+mn-ea"/>
        <a:cs typeface="Arial"/>
      </a:defRPr>
    </a:lvl1pPr>
    <a:lvl2pPr marL="457200" algn="l" rtl="0" fontAlgn="base">
      <a:spcBef>
        <a:spcPct val="0"/>
      </a:spcBef>
      <a:spcAft>
        <a:spcPct val="0"/>
      </a:spcAft>
      <a:defRPr kern="1200">
        <a:solidFill>
          <a:schemeClr val="tx1"/>
        </a:solidFill>
        <a:effectLst/>
        <a:latin typeface="Arial"/>
        <a:ea typeface="+mn-ea"/>
        <a:cs typeface="Arial"/>
      </a:defRPr>
    </a:lvl2pPr>
    <a:lvl3pPr marL="914400" algn="l" rtl="0" fontAlgn="base">
      <a:spcBef>
        <a:spcPct val="0"/>
      </a:spcBef>
      <a:spcAft>
        <a:spcPct val="0"/>
      </a:spcAft>
      <a:defRPr kern="1200">
        <a:solidFill>
          <a:schemeClr val="tx1"/>
        </a:solidFill>
        <a:effectLst/>
        <a:latin typeface="Arial"/>
        <a:ea typeface="+mn-ea"/>
        <a:cs typeface="Arial"/>
      </a:defRPr>
    </a:lvl3pPr>
    <a:lvl4pPr marL="1371600" algn="l" rtl="0" fontAlgn="base">
      <a:spcBef>
        <a:spcPct val="0"/>
      </a:spcBef>
      <a:spcAft>
        <a:spcPct val="0"/>
      </a:spcAft>
      <a:defRPr kern="1200">
        <a:solidFill>
          <a:schemeClr val="tx1"/>
        </a:solidFill>
        <a:effectLst/>
        <a:latin typeface="Arial"/>
        <a:ea typeface="+mn-ea"/>
        <a:cs typeface="Arial"/>
      </a:defRPr>
    </a:lvl4pPr>
    <a:lvl5pPr marL="1828800" algn="l" rtl="0" fontAlgn="base">
      <a:spcBef>
        <a:spcPct val="0"/>
      </a:spcBef>
      <a:spcAft>
        <a:spcPct val="0"/>
      </a:spcAft>
      <a:defRPr kern="1200">
        <a:solidFill>
          <a:schemeClr val="tx1"/>
        </a:solidFill>
        <a:effectLst/>
        <a:latin typeface="Arial"/>
        <a:ea typeface="+mn-ea"/>
        <a:cs typeface="Arial"/>
      </a:defRPr>
    </a:lvl5pPr>
    <a:lvl6pPr marL="2286000" algn="l" defTabSz="914400" rtl="0" eaLnBrk="1" latinLnBrk="0" hangingPunct="1">
      <a:defRPr kern="1200">
        <a:solidFill>
          <a:schemeClr val="tx1"/>
        </a:solidFill>
        <a:effectLst/>
        <a:latin typeface="Arial"/>
        <a:ea typeface="+mn-ea"/>
        <a:cs typeface="Arial"/>
      </a:defRPr>
    </a:lvl6pPr>
    <a:lvl7pPr marL="2743200" algn="l" defTabSz="914400" rtl="0" eaLnBrk="1" latinLnBrk="0" hangingPunct="1">
      <a:defRPr kern="1200">
        <a:solidFill>
          <a:schemeClr val="tx1"/>
        </a:solidFill>
        <a:effectLst/>
        <a:latin typeface="Arial"/>
        <a:ea typeface="+mn-ea"/>
        <a:cs typeface="Arial"/>
      </a:defRPr>
    </a:lvl7pPr>
    <a:lvl8pPr marL="3200400" algn="l" defTabSz="914400" rtl="0" eaLnBrk="1" latinLnBrk="0" hangingPunct="1">
      <a:defRPr kern="1200">
        <a:solidFill>
          <a:schemeClr val="tx1"/>
        </a:solidFill>
        <a:effectLst/>
        <a:latin typeface="Arial"/>
        <a:ea typeface="+mn-ea"/>
        <a:cs typeface="Arial"/>
      </a:defRPr>
    </a:lvl8pPr>
    <a:lvl9pPr marL="3657600" algn="l" defTabSz="914400" rtl="0" eaLnBrk="1" latinLnBrk="0" hangingPunct="1">
      <a:defRPr kern="1200">
        <a:solidFill>
          <a:schemeClr val="tx1"/>
        </a:solidFill>
        <a:effectLst/>
        <a:latin typeface="Arial"/>
        <a:ea typeface="+mn-ea"/>
        <a:cs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87" autoAdjust="0"/>
  </p:normalViewPr>
  <p:slideViewPr>
    <p:cSldViewPr>
      <p:cViewPr>
        <p:scale>
          <a:sx n="76" d="100"/>
          <a:sy n="76" d="100"/>
        </p:scale>
        <p:origin x="-2634" y="-840"/>
      </p:cViewPr>
      <p:guideLst>
        <p:guide orient="horz" pos="2160"/>
        <p:guide pos="2880"/>
      </p:guideLst>
    </p:cSldViewPr>
  </p:slideViewPr>
  <p:outlineViewPr>
    <p:cViewPr>
      <p:scale>
        <a:sx n="33" d="100"/>
        <a:sy n="33" d="100"/>
      </p:scale>
      <p:origin x="0" y="6624"/>
    </p:cViewPr>
  </p:outlin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a:effectLst/>
      </p:grpSpPr>
      <p:sp>
        <p:nvSpPr>
          <p:cNvPr id="2" name="Header Placeholder 1"/>
          <p:cNvSpPr>
            <a:spLocks noGrp="1"/>
          </p:cNvSpPr>
          <p:nvPr>
            <p:ph type="hdr" sz="quarter"/>
          </p:nvPr>
        </p:nvSpPr>
        <p:spPr>
          <a:xfrm>
            <a:off x="0" y="0"/>
            <a:ext cx="3037840" cy="461169"/>
          </a:xfrm>
          <a:prstGeom prst="rect">
            <a:avLst/>
          </a:prstGeom>
          <a:effectLst/>
        </p:spPr>
        <p:txBody>
          <a:bodyPr vert="horz" lIns="93177" tIns="46589" rIns="93177" bIns="46589" rtlCol="0"/>
          <a:lstStyle>
            <a:lvl1pPr algn="l">
              <a:defRPr sz="1200">
                <a:effectLst/>
              </a:defRPr>
            </a:lvl1pPr>
          </a:lstStyle>
          <a:p>
            <a:pPr>
              <a:defRPr>
                <a:effectLst/>
              </a:defRPr>
            </a:pPr>
            <a:endParaRPr lang="en-US" dirty="0">
              <a:effectLst/>
            </a:endParaRPr>
          </a:p>
        </p:txBody>
      </p:sp>
      <p:sp>
        <p:nvSpPr>
          <p:cNvPr id="3" name="Date Placeholder 2"/>
          <p:cNvSpPr>
            <a:spLocks noGrp="1"/>
          </p:cNvSpPr>
          <p:nvPr>
            <p:ph type="dt" idx="1"/>
          </p:nvPr>
        </p:nvSpPr>
        <p:spPr>
          <a:xfrm>
            <a:off x="3970938" y="0"/>
            <a:ext cx="3037840" cy="461169"/>
          </a:xfrm>
          <a:prstGeom prst="rect">
            <a:avLst/>
          </a:prstGeom>
          <a:effectLst/>
        </p:spPr>
        <p:txBody>
          <a:bodyPr vert="horz" lIns="93177" tIns="46589" rIns="93177" bIns="46589" rtlCol="0"/>
          <a:lstStyle>
            <a:lvl1pPr algn="r">
              <a:defRPr sz="1200">
                <a:effectLst/>
              </a:defRPr>
            </a:lvl1pPr>
          </a:lstStyle>
          <a:p>
            <a:pPr>
              <a:defRPr>
                <a:effectLst/>
              </a:defRPr>
            </a:pPr>
            <a:fld id="{22DB8BC0-8305-4133-BF7B-9F1FA6AF8FD9}" type="datetimeFigureOut">
              <a:rPr lang="en-US">
                <a:effectLst/>
              </a:rPr>
              <a:pPr>
                <a:defRPr>
                  <a:effectLst/>
                </a:defRPr>
              </a:pPr>
              <a:t>5/24/2018</a:t>
            </a:fld>
            <a:endParaRPr lang="en-US" dirty="0">
              <a:effectLst/>
            </a:endParaRPr>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a:effectLst/>
        </p:spPr>
      </p:sp>
      <p:sp>
        <p:nvSpPr>
          <p:cNvPr id="5" name="Notes Placeholder 4"/>
          <p:cNvSpPr>
            <a:spLocks noGrp="1"/>
          </p:cNvSpPr>
          <p:nvPr>
            <p:ph type="body" sz="quarter" idx="3"/>
          </p:nvPr>
        </p:nvSpPr>
        <p:spPr>
          <a:xfrm>
            <a:off x="701040" y="4381103"/>
            <a:ext cx="5608320" cy="4150519"/>
          </a:xfrm>
          <a:prstGeom prst="rect">
            <a:avLst/>
          </a:prstGeom>
          <a:effectLst/>
        </p:spPr>
        <p:txBody>
          <a:bodyPr vert="horz" lIns="93177" tIns="46589" rIns="93177" bIns="46589" rtlCol="0"/>
          <a:lstStyle/>
          <a:p>
            <a:pPr lvl="0"/>
            <a:r>
              <a:rPr lang="en-US" noProof="0" smtClean="0">
                <a:effectLst/>
              </a:rPr>
              <a:t>Click to edit Master text styles</a:t>
            </a:r>
          </a:p>
          <a:p>
            <a:pPr lvl="1"/>
            <a:r>
              <a:rPr lang="en-US" noProof="0" smtClean="0">
                <a:effectLst/>
              </a:rPr>
              <a:t>Second level</a:t>
            </a:r>
          </a:p>
          <a:p>
            <a:pPr lvl="2"/>
            <a:r>
              <a:rPr lang="en-US" noProof="0" smtClean="0">
                <a:effectLst/>
              </a:rPr>
              <a:t>Third level</a:t>
            </a:r>
          </a:p>
          <a:p>
            <a:pPr lvl="3"/>
            <a:r>
              <a:rPr lang="en-US" noProof="0" smtClean="0">
                <a:effectLst/>
              </a:rPr>
              <a:t>Fourth level</a:t>
            </a:r>
          </a:p>
          <a:p>
            <a:pPr lvl="4"/>
            <a:r>
              <a:rPr lang="en-US" noProof="0" smtClean="0">
                <a:effectLst/>
              </a:rPr>
              <a:t>Fifth level</a:t>
            </a:r>
          </a:p>
        </p:txBody>
      </p:sp>
      <p:sp>
        <p:nvSpPr>
          <p:cNvPr id="6" name="Footer Placeholder 5"/>
          <p:cNvSpPr>
            <a:spLocks noGrp="1"/>
          </p:cNvSpPr>
          <p:nvPr>
            <p:ph type="ftr" sz="quarter" idx="4"/>
          </p:nvPr>
        </p:nvSpPr>
        <p:spPr>
          <a:xfrm>
            <a:off x="0" y="8760606"/>
            <a:ext cx="3037840" cy="461169"/>
          </a:xfrm>
          <a:prstGeom prst="rect">
            <a:avLst/>
          </a:prstGeom>
          <a:effectLst/>
        </p:spPr>
        <p:txBody>
          <a:bodyPr vert="horz" lIns="93177" tIns="46589" rIns="93177" bIns="46589" rtlCol="0" anchor="b"/>
          <a:lstStyle>
            <a:lvl1pPr algn="l">
              <a:defRPr sz="1200">
                <a:effectLst/>
              </a:defRPr>
            </a:lvl1pPr>
          </a:lstStyle>
          <a:p>
            <a:pPr>
              <a:defRPr>
                <a:effectLst/>
              </a:defRPr>
            </a:pPr>
            <a:endParaRPr lang="en-US" dirty="0">
              <a:effectLst/>
            </a:endParaRPr>
          </a:p>
        </p:txBody>
      </p:sp>
      <p:sp>
        <p:nvSpPr>
          <p:cNvPr id="7" name="Slide Number Placeholder 6"/>
          <p:cNvSpPr>
            <a:spLocks noGrp="1"/>
          </p:cNvSpPr>
          <p:nvPr>
            <p:ph type="sldNum" sz="quarter" idx="5"/>
          </p:nvPr>
        </p:nvSpPr>
        <p:spPr>
          <a:xfrm>
            <a:off x="3970938" y="8760606"/>
            <a:ext cx="3037840" cy="461169"/>
          </a:xfrm>
          <a:prstGeom prst="rect">
            <a:avLst/>
          </a:prstGeom>
          <a:effectLst/>
        </p:spPr>
        <p:txBody>
          <a:bodyPr vert="horz" lIns="93177" tIns="46589" rIns="93177" bIns="46589" rtlCol="0" anchor="b"/>
          <a:lstStyle>
            <a:lvl1pPr algn="r">
              <a:defRPr sz="1200">
                <a:effectLst/>
              </a:defRPr>
            </a:lvl1pPr>
          </a:lstStyle>
          <a:p>
            <a:pPr>
              <a:defRPr>
                <a:effectLst/>
              </a:defRPr>
            </a:pPr>
            <a:fld id="{FBD7B102-813F-41DB-A3EB-4E2CEB9F6A0E}" type="slidenum">
              <a:rPr lang="en-US">
                <a:effectLst/>
              </a:rPr>
              <a:pPr>
                <a:defRPr>
                  <a:effectLst/>
                </a:defRPr>
              </a:pPr>
              <a:t>‹#›</a:t>
            </a:fld>
            <a:endParaRPr lang="en-US" dirty="0">
              <a:effectLst/>
            </a:endParaRPr>
          </a:p>
        </p:txBody>
      </p:sp>
    </p:spTree>
    <p:extLst>
      <p:ext uri="{BB962C8B-B14F-4D97-AF65-F5344CB8AC3E}">
        <p14:creationId xmlns:p14="http://schemas.microsoft.com/office/powerpoint/2010/main" val="2294931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sp>
      <p:sp>
        <p:nvSpPr>
          <p:cNvPr id="4" name="Slide Number Placeholder 3"/>
          <p:cNvSpPr>
            <a:spLocks noGrp="1"/>
          </p:cNvSpPr>
          <p:nvPr>
            <p:ph type="sldNum" sz="quarter" idx="10"/>
          </p:nvPr>
        </p:nvSpPr>
        <p:spPr/>
      </p:sp>
    </p:spTree>
    <p:extLst>
      <p:ext uri="{BB962C8B-B14F-4D97-AF65-F5344CB8AC3E}">
        <p14:creationId xmlns:p14="http://schemas.microsoft.com/office/powerpoint/2010/main" val="2854075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effectLst/>
              </a:defRPr>
            </a:pPr>
            <a:fld id="{B1D80C5D-38E4-4697-9246-B9EE6705FDC3}" type="datetimeFigureOut">
              <a:rPr lang="en-US" smtClean="0">
                <a:effectLst/>
              </a:rPr>
              <a:pPr>
                <a:defRPr>
                  <a:effectLst/>
                </a:defRPr>
              </a:pPr>
              <a:t>5/24/2018</a:t>
            </a:fld>
            <a:endParaRPr lang="en-US" dirty="0">
              <a:effectLst/>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effectLst/>
              </a:defRPr>
            </a:pPr>
            <a:endParaRPr lang="en-US" dirty="0">
              <a:effectLst/>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effectLst/>
              </a:defRPr>
            </a:pPr>
            <a:fld id="{E7441634-0FD2-4651-B4DB-5492682A0EFF}" type="slidenum">
              <a:rPr lang="en-US" smtClean="0">
                <a:effectLst/>
              </a:rPr>
              <a:pPr>
                <a:defRPr>
                  <a:effectLst/>
                </a:defRPr>
              </a:pPr>
              <a:t>‹#›</a:t>
            </a:fld>
            <a:endParaRPr lang="en-US" dirty="0">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effectLst/>
              </a:defRPr>
            </a:pPr>
            <a:fld id="{9948BD1B-AAB0-4AB4-A202-2270690D9301}" type="datetimeFigureOut">
              <a:rPr lang="en-US" smtClean="0">
                <a:effectLst/>
              </a:rPr>
              <a:pPr>
                <a:defRPr>
                  <a:effectLst/>
                </a:defRPr>
              </a:pPr>
              <a:t>5/24/2018</a:t>
            </a:fld>
            <a:endParaRPr lang="en-US" dirty="0">
              <a:effectLst/>
            </a:endParaRPr>
          </a:p>
        </p:txBody>
      </p:sp>
      <p:sp>
        <p:nvSpPr>
          <p:cNvPr id="5" name="Footer Placeholder 4"/>
          <p:cNvSpPr>
            <a:spLocks noGrp="1"/>
          </p:cNvSpPr>
          <p:nvPr>
            <p:ph type="ftr" sz="quarter" idx="11"/>
          </p:nvPr>
        </p:nvSpPr>
        <p:spPr/>
        <p:txBody>
          <a:bodyPr/>
          <a:lstStyle>
            <a:extLst/>
          </a:lstStyle>
          <a:p>
            <a:pPr>
              <a:defRPr>
                <a:effectLst/>
              </a:defRPr>
            </a:pPr>
            <a:endParaRPr lang="en-US" dirty="0">
              <a:effectLst/>
            </a:endParaRPr>
          </a:p>
        </p:txBody>
      </p:sp>
      <p:sp>
        <p:nvSpPr>
          <p:cNvPr id="6" name="Slide Number Placeholder 5"/>
          <p:cNvSpPr>
            <a:spLocks noGrp="1"/>
          </p:cNvSpPr>
          <p:nvPr>
            <p:ph type="sldNum" sz="quarter" idx="12"/>
          </p:nvPr>
        </p:nvSpPr>
        <p:spPr/>
        <p:txBody>
          <a:bodyPr/>
          <a:lstStyle>
            <a:extLst/>
          </a:lstStyle>
          <a:p>
            <a:pPr>
              <a:defRPr>
                <a:effectLst/>
              </a:defRPr>
            </a:pPr>
            <a:fld id="{9F7E7098-7741-49E6-B46A-8234E3BFB999}" type="slidenum">
              <a:rPr lang="en-US" smtClean="0">
                <a:effectLst/>
              </a:rPr>
              <a:pPr>
                <a:defRPr>
                  <a:effectLst/>
                </a:defRPr>
              </a:pPr>
              <a:t>‹#›</a:t>
            </a:fld>
            <a:endParaRPr lang="en-US" dirty="0">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effectLst/>
              </a:defRPr>
            </a:pPr>
            <a:fld id="{26B5A906-8DFB-45AB-9A25-D4ED3F2168B4}" type="datetimeFigureOut">
              <a:rPr lang="en-US" smtClean="0">
                <a:effectLst/>
              </a:rPr>
              <a:pPr>
                <a:defRPr>
                  <a:effectLst/>
                </a:defRPr>
              </a:pPr>
              <a:t>5/24/2018</a:t>
            </a:fld>
            <a:endParaRPr lang="en-US" dirty="0">
              <a:effectLst/>
            </a:endParaRPr>
          </a:p>
        </p:txBody>
      </p:sp>
      <p:sp>
        <p:nvSpPr>
          <p:cNvPr id="5" name="Footer Placeholder 4"/>
          <p:cNvSpPr>
            <a:spLocks noGrp="1"/>
          </p:cNvSpPr>
          <p:nvPr>
            <p:ph type="ftr" sz="quarter" idx="11"/>
          </p:nvPr>
        </p:nvSpPr>
        <p:spPr/>
        <p:txBody>
          <a:bodyPr/>
          <a:lstStyle>
            <a:extLst/>
          </a:lstStyle>
          <a:p>
            <a:pPr>
              <a:defRPr>
                <a:effectLst/>
              </a:defRPr>
            </a:pPr>
            <a:endParaRPr lang="en-US" dirty="0">
              <a:effectLst/>
            </a:endParaRPr>
          </a:p>
        </p:txBody>
      </p:sp>
      <p:sp>
        <p:nvSpPr>
          <p:cNvPr id="6" name="Slide Number Placeholder 5"/>
          <p:cNvSpPr>
            <a:spLocks noGrp="1"/>
          </p:cNvSpPr>
          <p:nvPr>
            <p:ph type="sldNum" sz="quarter" idx="12"/>
          </p:nvPr>
        </p:nvSpPr>
        <p:spPr/>
        <p:txBody>
          <a:bodyPr/>
          <a:lstStyle>
            <a:extLst/>
          </a:lstStyle>
          <a:p>
            <a:pPr>
              <a:defRPr>
                <a:effectLst/>
              </a:defRPr>
            </a:pPr>
            <a:fld id="{03136A77-F811-44F5-8D59-00ED245E444D}" type="slidenum">
              <a:rPr lang="en-US" smtClean="0">
                <a:effectLst/>
              </a:rPr>
              <a:pPr>
                <a:defRPr>
                  <a:effectLst/>
                </a:defRPr>
              </a:pPr>
              <a:t>‹#›</a:t>
            </a:fld>
            <a:endParaRPr lang="en-US" dirty="0">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effectLst/>
              </a:defRPr>
            </a:pPr>
            <a:fld id="{A6C0A332-731C-4ED0-B933-18914163AB91}" type="datetimeFigureOut">
              <a:rPr lang="en-US" smtClean="0">
                <a:effectLst/>
              </a:rPr>
              <a:pPr>
                <a:defRPr>
                  <a:effectLst/>
                </a:defRPr>
              </a:pPr>
              <a:t>5/24/2018</a:t>
            </a:fld>
            <a:endParaRPr lang="en-US" dirty="0">
              <a:effectLst/>
            </a:endParaRPr>
          </a:p>
        </p:txBody>
      </p:sp>
      <p:sp>
        <p:nvSpPr>
          <p:cNvPr id="5" name="Footer Placeholder 4"/>
          <p:cNvSpPr>
            <a:spLocks noGrp="1"/>
          </p:cNvSpPr>
          <p:nvPr>
            <p:ph type="ftr" sz="quarter" idx="11"/>
          </p:nvPr>
        </p:nvSpPr>
        <p:spPr/>
        <p:txBody>
          <a:bodyPr/>
          <a:lstStyle>
            <a:extLst/>
          </a:lstStyle>
          <a:p>
            <a:pPr>
              <a:defRPr>
                <a:effectLst/>
              </a:defRPr>
            </a:pPr>
            <a:endParaRPr lang="en-US" dirty="0">
              <a:effectLst/>
            </a:endParaRPr>
          </a:p>
        </p:txBody>
      </p:sp>
      <p:sp>
        <p:nvSpPr>
          <p:cNvPr id="6" name="Slide Number Placeholder 5"/>
          <p:cNvSpPr>
            <a:spLocks noGrp="1"/>
          </p:cNvSpPr>
          <p:nvPr>
            <p:ph type="sldNum" sz="quarter" idx="12"/>
          </p:nvPr>
        </p:nvSpPr>
        <p:spPr/>
        <p:txBody>
          <a:bodyPr/>
          <a:lstStyle>
            <a:extLst/>
          </a:lstStyle>
          <a:p>
            <a:pPr>
              <a:defRPr>
                <a:effectLst/>
              </a:defRPr>
            </a:pPr>
            <a:fld id="{8D9DC60A-6D21-4247-8505-EEF21A564383}" type="slidenum">
              <a:rPr lang="en-US" smtClean="0">
                <a:effectLst/>
              </a:rPr>
              <a:pPr>
                <a:defRPr>
                  <a:effectLst/>
                </a:defRPr>
              </a:pPr>
              <a:t>‹#›</a:t>
            </a:fld>
            <a:endParaRPr lang="en-US" dirty="0">
              <a:effectLst/>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effectLst/>
              </a:defRPr>
            </a:pPr>
            <a:fld id="{30DFD535-4F46-45C2-8868-ECDFA4A9F2A8}" type="datetimeFigureOut">
              <a:rPr lang="en-US" smtClean="0">
                <a:effectLst/>
              </a:rPr>
              <a:pPr>
                <a:defRPr>
                  <a:effectLst/>
                </a:defRPr>
              </a:pPr>
              <a:t>5/24/2018</a:t>
            </a:fld>
            <a:endParaRPr lang="en-US" dirty="0">
              <a:effectLst/>
            </a:endParaRPr>
          </a:p>
        </p:txBody>
      </p:sp>
      <p:sp>
        <p:nvSpPr>
          <p:cNvPr id="5" name="Footer Placeholder 4"/>
          <p:cNvSpPr>
            <a:spLocks noGrp="1"/>
          </p:cNvSpPr>
          <p:nvPr>
            <p:ph type="ftr" sz="quarter" idx="11"/>
          </p:nvPr>
        </p:nvSpPr>
        <p:spPr/>
        <p:txBody>
          <a:bodyPr/>
          <a:lstStyle>
            <a:extLst/>
          </a:lstStyle>
          <a:p>
            <a:pPr>
              <a:defRPr>
                <a:effectLst/>
              </a:defRPr>
            </a:pPr>
            <a:endParaRPr lang="en-US" dirty="0">
              <a:effectLst/>
            </a:endParaRPr>
          </a:p>
        </p:txBody>
      </p:sp>
      <p:sp>
        <p:nvSpPr>
          <p:cNvPr id="6" name="Slide Number Placeholder 5"/>
          <p:cNvSpPr>
            <a:spLocks noGrp="1"/>
          </p:cNvSpPr>
          <p:nvPr>
            <p:ph type="sldNum" sz="quarter" idx="12"/>
          </p:nvPr>
        </p:nvSpPr>
        <p:spPr/>
        <p:txBody>
          <a:bodyPr/>
          <a:lstStyle>
            <a:extLst/>
          </a:lstStyle>
          <a:p>
            <a:pPr>
              <a:defRPr>
                <a:effectLst/>
              </a:defRPr>
            </a:pPr>
            <a:fld id="{21B6684E-8445-4CC6-B4E6-F10192168BAA}" type="slidenum">
              <a:rPr lang="en-US" smtClean="0">
                <a:effectLst/>
              </a:rPr>
              <a:pPr>
                <a:defRPr>
                  <a:effectLst/>
                </a:defRPr>
              </a:pPr>
              <a:t>‹#›</a:t>
            </a:fld>
            <a:endParaRPr lang="en-US" dirty="0">
              <a:effectLst/>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effectLst/>
              </a:defRPr>
            </a:pPr>
            <a:fld id="{BD766218-76F8-4FFD-A088-7728023090EA}" type="datetimeFigureOut">
              <a:rPr lang="en-US" smtClean="0">
                <a:effectLst/>
              </a:rPr>
              <a:pPr>
                <a:defRPr>
                  <a:effectLst/>
                </a:defRPr>
              </a:pPr>
              <a:t>5/24/2018</a:t>
            </a:fld>
            <a:endParaRPr lang="en-US" dirty="0">
              <a:effectLst/>
            </a:endParaRPr>
          </a:p>
        </p:txBody>
      </p:sp>
      <p:sp>
        <p:nvSpPr>
          <p:cNvPr id="6" name="Footer Placeholder 5"/>
          <p:cNvSpPr>
            <a:spLocks noGrp="1"/>
          </p:cNvSpPr>
          <p:nvPr>
            <p:ph type="ftr" sz="quarter" idx="11"/>
          </p:nvPr>
        </p:nvSpPr>
        <p:spPr/>
        <p:txBody>
          <a:bodyPr/>
          <a:lstStyle>
            <a:extLst/>
          </a:lstStyle>
          <a:p>
            <a:pPr>
              <a:defRPr>
                <a:effectLst/>
              </a:defRPr>
            </a:pPr>
            <a:endParaRPr lang="en-US" dirty="0">
              <a:effectLst/>
            </a:endParaRPr>
          </a:p>
        </p:txBody>
      </p:sp>
      <p:sp>
        <p:nvSpPr>
          <p:cNvPr id="7" name="Slide Number Placeholder 6"/>
          <p:cNvSpPr>
            <a:spLocks noGrp="1"/>
          </p:cNvSpPr>
          <p:nvPr>
            <p:ph type="sldNum" sz="quarter" idx="12"/>
          </p:nvPr>
        </p:nvSpPr>
        <p:spPr/>
        <p:txBody>
          <a:bodyPr/>
          <a:lstStyle>
            <a:extLst/>
          </a:lstStyle>
          <a:p>
            <a:pPr>
              <a:defRPr>
                <a:effectLst/>
              </a:defRPr>
            </a:pPr>
            <a:fld id="{638F6276-2443-443A-91BB-86449E4860A6}" type="slidenum">
              <a:rPr lang="en-US" smtClean="0">
                <a:effectLst/>
              </a:rPr>
              <a:pPr>
                <a:defRPr>
                  <a:effectLst/>
                </a:defRPr>
              </a:pPr>
              <a:t>‹#›</a:t>
            </a:fld>
            <a:endParaRPr lang="en-US" dirty="0">
              <a:effectLst/>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effectLst/>
              </a:defRPr>
            </a:pPr>
            <a:fld id="{0A3466DA-5D5E-4126-8EBB-0E46BC0765C8}" type="datetimeFigureOut">
              <a:rPr lang="en-US" smtClean="0">
                <a:effectLst/>
              </a:rPr>
              <a:pPr>
                <a:defRPr>
                  <a:effectLst/>
                </a:defRPr>
              </a:pPr>
              <a:t>5/24/2018</a:t>
            </a:fld>
            <a:endParaRPr lang="en-US" dirty="0">
              <a:effectLst/>
            </a:endParaRPr>
          </a:p>
        </p:txBody>
      </p:sp>
      <p:sp>
        <p:nvSpPr>
          <p:cNvPr id="8" name="Footer Placeholder 7"/>
          <p:cNvSpPr>
            <a:spLocks noGrp="1"/>
          </p:cNvSpPr>
          <p:nvPr>
            <p:ph type="ftr" sz="quarter" idx="11"/>
          </p:nvPr>
        </p:nvSpPr>
        <p:spPr/>
        <p:txBody>
          <a:bodyPr/>
          <a:lstStyle>
            <a:extLst/>
          </a:lstStyle>
          <a:p>
            <a:pPr>
              <a:defRPr>
                <a:effectLst/>
              </a:defRPr>
            </a:pPr>
            <a:endParaRPr lang="en-US" dirty="0">
              <a:effectLst/>
            </a:endParaRPr>
          </a:p>
        </p:txBody>
      </p:sp>
      <p:sp>
        <p:nvSpPr>
          <p:cNvPr id="9" name="Slide Number Placeholder 8"/>
          <p:cNvSpPr>
            <a:spLocks noGrp="1"/>
          </p:cNvSpPr>
          <p:nvPr>
            <p:ph type="sldNum" sz="quarter" idx="12"/>
          </p:nvPr>
        </p:nvSpPr>
        <p:spPr/>
        <p:txBody>
          <a:bodyPr/>
          <a:lstStyle>
            <a:extLst/>
          </a:lstStyle>
          <a:p>
            <a:pPr>
              <a:defRPr>
                <a:effectLst/>
              </a:defRPr>
            </a:pPr>
            <a:fld id="{A5579080-60EB-406D-AD0F-6C035756AF69}" type="slidenum">
              <a:rPr lang="en-US" smtClean="0">
                <a:effectLst/>
              </a:rPr>
              <a:pPr>
                <a:defRPr>
                  <a:effectLst/>
                </a:defRPr>
              </a:pPr>
              <a:t>‹#›</a:t>
            </a:fld>
            <a:endParaRPr lang="en-US" dirty="0">
              <a:effectLst/>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effectLst/>
              </a:defRPr>
            </a:pPr>
            <a:fld id="{6754E424-E187-4B27-A043-4E30DCDE5C35}" type="datetimeFigureOut">
              <a:rPr lang="en-US" smtClean="0">
                <a:effectLst/>
              </a:rPr>
              <a:pPr>
                <a:defRPr>
                  <a:effectLst/>
                </a:defRPr>
              </a:pPr>
              <a:t>5/24/2018</a:t>
            </a:fld>
            <a:endParaRPr lang="en-US" dirty="0">
              <a:effectLst/>
            </a:endParaRPr>
          </a:p>
        </p:txBody>
      </p:sp>
      <p:sp>
        <p:nvSpPr>
          <p:cNvPr id="4" name="Footer Placeholder 3"/>
          <p:cNvSpPr>
            <a:spLocks noGrp="1"/>
          </p:cNvSpPr>
          <p:nvPr>
            <p:ph type="ftr" sz="quarter" idx="11"/>
          </p:nvPr>
        </p:nvSpPr>
        <p:spPr/>
        <p:txBody>
          <a:bodyPr/>
          <a:lstStyle>
            <a:extLst/>
          </a:lstStyle>
          <a:p>
            <a:pPr>
              <a:defRPr>
                <a:effectLst/>
              </a:defRPr>
            </a:pPr>
            <a:endParaRPr lang="en-US" dirty="0">
              <a:effectLst/>
            </a:endParaRPr>
          </a:p>
        </p:txBody>
      </p:sp>
      <p:sp>
        <p:nvSpPr>
          <p:cNvPr id="5" name="Slide Number Placeholder 4"/>
          <p:cNvSpPr>
            <a:spLocks noGrp="1"/>
          </p:cNvSpPr>
          <p:nvPr>
            <p:ph type="sldNum" sz="quarter" idx="12"/>
          </p:nvPr>
        </p:nvSpPr>
        <p:spPr/>
        <p:txBody>
          <a:bodyPr/>
          <a:lstStyle>
            <a:extLst/>
          </a:lstStyle>
          <a:p>
            <a:pPr>
              <a:defRPr>
                <a:effectLst/>
              </a:defRPr>
            </a:pPr>
            <a:fld id="{7EBD32ED-109B-494E-9E75-CA080D190119}" type="slidenum">
              <a:rPr lang="en-US" smtClean="0">
                <a:effectLst/>
              </a:rPr>
              <a:pPr>
                <a:defRPr>
                  <a:effectLst/>
                </a:defRPr>
              </a:pPr>
              <a:t>‹#›</a:t>
            </a:fld>
            <a:endParaRPr lang="en-US" dirty="0">
              <a:effectLst/>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effectLst/>
              </a:defRPr>
            </a:pPr>
            <a:fld id="{402DBB61-BE28-4F86-9E4A-AE6B9FD5FF86}" type="datetimeFigureOut">
              <a:rPr lang="en-US" smtClean="0">
                <a:effectLst/>
              </a:rPr>
              <a:pPr>
                <a:defRPr>
                  <a:effectLst/>
                </a:defRPr>
              </a:pPr>
              <a:t>5/24/2018</a:t>
            </a:fld>
            <a:endParaRPr lang="en-US" dirty="0">
              <a:effectLst/>
            </a:endParaRPr>
          </a:p>
        </p:txBody>
      </p:sp>
      <p:sp>
        <p:nvSpPr>
          <p:cNvPr id="3" name="Footer Placeholder 2"/>
          <p:cNvSpPr>
            <a:spLocks noGrp="1"/>
          </p:cNvSpPr>
          <p:nvPr>
            <p:ph type="ftr" sz="quarter" idx="11"/>
          </p:nvPr>
        </p:nvSpPr>
        <p:spPr/>
        <p:txBody>
          <a:bodyPr/>
          <a:lstStyle>
            <a:extLst/>
          </a:lstStyle>
          <a:p>
            <a:pPr>
              <a:defRPr>
                <a:effectLst/>
              </a:defRPr>
            </a:pPr>
            <a:endParaRPr lang="en-US" dirty="0">
              <a:effectLst/>
            </a:endParaRPr>
          </a:p>
        </p:txBody>
      </p:sp>
      <p:sp>
        <p:nvSpPr>
          <p:cNvPr id="4" name="Slide Number Placeholder 3"/>
          <p:cNvSpPr>
            <a:spLocks noGrp="1"/>
          </p:cNvSpPr>
          <p:nvPr>
            <p:ph type="sldNum" sz="quarter" idx="12"/>
          </p:nvPr>
        </p:nvSpPr>
        <p:spPr/>
        <p:txBody>
          <a:bodyPr/>
          <a:lstStyle>
            <a:extLst/>
          </a:lstStyle>
          <a:p>
            <a:pPr>
              <a:defRPr>
                <a:effectLst/>
              </a:defRPr>
            </a:pPr>
            <a:fld id="{9C6DB5D5-86F2-422E-A014-51E455ECAA46}" type="slidenum">
              <a:rPr lang="en-US" smtClean="0">
                <a:effectLst/>
              </a:rPr>
              <a:pPr>
                <a:defRPr>
                  <a:effectLst/>
                </a:defRPr>
              </a:pPr>
              <a:t>‹#›</a:t>
            </a:fld>
            <a:endParaRPr lang="en-US" dirty="0">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effectLst/>
              </a:defRPr>
            </a:pPr>
            <a:fld id="{676C705F-9A3D-4E32-AD99-F380F68D3A14}" type="datetimeFigureOut">
              <a:rPr lang="en-US" smtClean="0">
                <a:effectLst/>
              </a:rPr>
              <a:pPr>
                <a:defRPr>
                  <a:effectLst/>
                </a:defRPr>
              </a:pPr>
              <a:t>5/24/2018</a:t>
            </a:fld>
            <a:endParaRPr lang="en-US" dirty="0">
              <a:effectLst/>
            </a:endParaRPr>
          </a:p>
        </p:txBody>
      </p:sp>
      <p:sp>
        <p:nvSpPr>
          <p:cNvPr id="6" name="Footer Placeholder 5"/>
          <p:cNvSpPr>
            <a:spLocks noGrp="1"/>
          </p:cNvSpPr>
          <p:nvPr>
            <p:ph type="ftr" sz="quarter" idx="11"/>
          </p:nvPr>
        </p:nvSpPr>
        <p:spPr/>
        <p:txBody>
          <a:bodyPr/>
          <a:lstStyle>
            <a:extLst/>
          </a:lstStyle>
          <a:p>
            <a:pPr>
              <a:defRPr>
                <a:effectLst/>
              </a:defRPr>
            </a:pPr>
            <a:endParaRPr lang="en-US" dirty="0">
              <a:effectLst/>
            </a:endParaRPr>
          </a:p>
        </p:txBody>
      </p:sp>
      <p:sp>
        <p:nvSpPr>
          <p:cNvPr id="7" name="Slide Number Placeholder 6"/>
          <p:cNvSpPr>
            <a:spLocks noGrp="1"/>
          </p:cNvSpPr>
          <p:nvPr>
            <p:ph type="sldNum" sz="quarter" idx="12"/>
          </p:nvPr>
        </p:nvSpPr>
        <p:spPr/>
        <p:txBody>
          <a:bodyPr/>
          <a:lstStyle>
            <a:extLst/>
          </a:lstStyle>
          <a:p>
            <a:pPr>
              <a:defRPr>
                <a:effectLst/>
              </a:defRPr>
            </a:pPr>
            <a:fld id="{038B9ABB-021D-4815-80CD-27F3CA010075}" type="slidenum">
              <a:rPr lang="en-US" smtClean="0">
                <a:effectLst/>
              </a:rPr>
              <a:pPr>
                <a:defRPr>
                  <a:effectLst/>
                </a:defRPr>
              </a:pPr>
              <a:t>‹#›</a:t>
            </a:fld>
            <a:endParaRPr lang="en-US" dirty="0">
              <a:effectLst/>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effectLst/>
              </a:defRPr>
            </a:pPr>
            <a:fld id="{E9B10D9C-79AD-4B25-A423-23E162A76E27}" type="datetimeFigureOut">
              <a:rPr lang="en-US" smtClean="0">
                <a:effectLst/>
              </a:rPr>
              <a:pPr>
                <a:defRPr>
                  <a:effectLst/>
                </a:defRPr>
              </a:pPr>
              <a:t>5/24/2018</a:t>
            </a:fld>
            <a:endParaRPr lang="en-US" dirty="0">
              <a:effectLst/>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effectLst/>
              </a:defRPr>
            </a:pPr>
            <a:endParaRPr lang="en-US" dirty="0">
              <a:effectLst/>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effectLst/>
              </a:defRPr>
            </a:pPr>
            <a:fld id="{224F2E04-89C0-47B6-B96D-9514820A44D6}" type="slidenum">
              <a:rPr lang="en-US" smtClean="0">
                <a:effectLst/>
              </a:rPr>
              <a:pPr>
                <a:defRPr>
                  <a:effectLst/>
                </a:defRPr>
              </a:pPr>
              <a:t>‹#›</a:t>
            </a:fld>
            <a:endParaRPr lang="en-US" dirty="0">
              <a:effectLst/>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effectLst/>
              </a:defRPr>
            </a:pPr>
            <a:fld id="{8103D15F-3E23-4A6A-ACBA-494E08AAE60E}" type="datetimeFigureOut">
              <a:rPr lang="en-US" smtClean="0">
                <a:effectLst/>
              </a:rPr>
              <a:pPr>
                <a:defRPr>
                  <a:effectLst/>
                </a:defRPr>
              </a:pPr>
              <a:t>5/24/2018</a:t>
            </a:fld>
            <a:endParaRPr lang="en-US" dirty="0">
              <a:effectLst/>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effectLst/>
              </a:defRPr>
            </a:pPr>
            <a:endParaRPr lang="en-US" dirty="0">
              <a:effectLst/>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effectLst/>
              </a:defRPr>
            </a:pPr>
            <a:fld id="{56379950-3E6F-49BF-BACB-0C35A0D3D46C}" type="slidenum">
              <a:rPr lang="en-US" smtClean="0">
                <a:effectLst/>
              </a:rPr>
              <a:pPr>
                <a:defRPr>
                  <a:effectLst/>
                </a:defRPr>
              </a:pPr>
              <a:t>‹#›</a:t>
            </a:fld>
            <a:endParaRPr lang="en-US" dirty="0">
              <a:effectLs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050" name="Title 1"/>
          <p:cNvSpPr>
            <a:spLocks noGrp="1"/>
          </p:cNvSpPr>
          <p:nvPr>
            <p:ph type="ctrTitle"/>
          </p:nvPr>
        </p:nvSpPr>
        <p:spPr>
          <a:xfrm>
            <a:off x="457200" y="1828800"/>
            <a:ext cx="8229600" cy="1676400"/>
          </a:xfrm>
          <a:effectLst/>
        </p:spPr>
        <p:txBody>
          <a:bodyPr>
            <a:noAutofit/>
          </a:bodyPr>
          <a:lstStyle/>
          <a:p>
            <a:pPr algn="ctr" eaLnBrk="1" hangingPunct="1"/>
            <a:r>
              <a:rPr lang="en-US" sz="3600" dirty="0" smtClean="0">
                <a:effectLst/>
              </a:rPr>
              <a:t>TAX INCREMENT FINANCING TOOLS</a:t>
            </a:r>
            <a:br>
              <a:rPr lang="en-US" sz="3600" dirty="0" smtClean="0">
                <a:effectLst/>
              </a:rPr>
            </a:br>
            <a:r>
              <a:rPr lang="en-US" sz="3600" dirty="0" smtClean="0">
                <a:effectLst/>
              </a:rPr>
              <a:t> </a:t>
            </a:r>
            <a:br>
              <a:rPr lang="en-US" sz="3600" dirty="0" smtClean="0">
                <a:effectLst/>
              </a:rPr>
            </a:br>
            <a:r>
              <a:rPr lang="en-US" sz="3600" dirty="0" smtClean="0">
                <a:effectLst/>
              </a:rPr>
              <a:t>DDA AND URA</a:t>
            </a:r>
            <a:br>
              <a:rPr lang="en-US" sz="3600" dirty="0" smtClean="0">
                <a:effectLst/>
              </a:rPr>
            </a:br>
            <a:r>
              <a:rPr lang="en-US" sz="2800" dirty="0" smtClean="0">
                <a:effectLst/>
              </a:rPr>
              <a:t>CML 2018 CONFERENCE</a:t>
            </a:r>
            <a:r>
              <a:rPr lang="en-US" sz="3600" dirty="0" smtClean="0">
                <a:effectLst/>
              </a:rPr>
              <a:t/>
            </a:r>
            <a:br>
              <a:rPr lang="en-US" sz="3600" dirty="0" smtClean="0">
                <a:effectLst/>
              </a:rPr>
            </a:br>
            <a:endParaRPr lang="en-US" sz="3600" i="1" dirty="0" smtClean="0">
              <a:effectLst/>
            </a:endParaRPr>
          </a:p>
        </p:txBody>
      </p:sp>
      <p:sp>
        <p:nvSpPr>
          <p:cNvPr id="8" name="Title 1"/>
          <p:cNvSpPr txBox="1"/>
          <p:nvPr/>
        </p:nvSpPr>
        <p:spPr>
          <a:xfrm>
            <a:off x="457200" y="36576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effectLst/>
                <a:latin typeface="+mj-lt"/>
                <a:ea typeface="+mj-ea"/>
                <a:cs typeface="+mj-cs"/>
              </a:defRPr>
            </a:lvl1pPr>
            <a:lvl2pPr algn="ctr" rtl="0" eaLnBrk="0" fontAlgn="base" hangingPunct="0">
              <a:spcBef>
                <a:spcPct val="0"/>
              </a:spcBef>
              <a:spcAft>
                <a:spcPct val="0"/>
              </a:spcAft>
              <a:defRPr sz="4400">
                <a:solidFill>
                  <a:schemeClr val="tx1"/>
                </a:solidFill>
                <a:effectLst/>
                <a:latin typeface="Trebuchet MS" pitchFamily="34" charset="0"/>
              </a:defRPr>
            </a:lvl2pPr>
            <a:lvl3pPr algn="ctr" rtl="0" eaLnBrk="0" fontAlgn="base" hangingPunct="0">
              <a:spcBef>
                <a:spcPct val="0"/>
              </a:spcBef>
              <a:spcAft>
                <a:spcPct val="0"/>
              </a:spcAft>
              <a:defRPr sz="4400">
                <a:solidFill>
                  <a:schemeClr val="tx1"/>
                </a:solidFill>
                <a:effectLst/>
                <a:latin typeface="Trebuchet MS" pitchFamily="34" charset="0"/>
              </a:defRPr>
            </a:lvl3pPr>
            <a:lvl4pPr algn="ctr" rtl="0" eaLnBrk="0" fontAlgn="base" hangingPunct="0">
              <a:spcBef>
                <a:spcPct val="0"/>
              </a:spcBef>
              <a:spcAft>
                <a:spcPct val="0"/>
              </a:spcAft>
              <a:defRPr sz="4400">
                <a:solidFill>
                  <a:schemeClr val="tx1"/>
                </a:solidFill>
                <a:effectLst/>
                <a:latin typeface="Trebuchet MS" pitchFamily="34" charset="0"/>
              </a:defRPr>
            </a:lvl4pPr>
            <a:lvl5pPr algn="ctr" rtl="0" eaLnBrk="0" fontAlgn="base" hangingPunct="0">
              <a:spcBef>
                <a:spcPct val="0"/>
              </a:spcBef>
              <a:spcAft>
                <a:spcPct val="0"/>
              </a:spcAft>
              <a:defRPr sz="4400">
                <a:solidFill>
                  <a:schemeClr val="tx1"/>
                </a:solidFill>
                <a:effectLst/>
                <a:latin typeface="Trebuchet MS" pitchFamily="34" charset="0"/>
              </a:defRPr>
            </a:lvl5pPr>
            <a:lvl6pPr marL="457200" algn="ctr" rtl="0" fontAlgn="base">
              <a:spcBef>
                <a:spcPct val="0"/>
              </a:spcBef>
              <a:spcAft>
                <a:spcPct val="0"/>
              </a:spcAft>
              <a:defRPr sz="4400">
                <a:solidFill>
                  <a:schemeClr val="tx1"/>
                </a:solidFill>
                <a:effectLst/>
                <a:latin typeface="Trebuchet MS" pitchFamily="34" charset="0"/>
              </a:defRPr>
            </a:lvl6pPr>
            <a:lvl7pPr marL="914400" algn="ctr" rtl="0" fontAlgn="base">
              <a:spcBef>
                <a:spcPct val="0"/>
              </a:spcBef>
              <a:spcAft>
                <a:spcPct val="0"/>
              </a:spcAft>
              <a:defRPr sz="4400">
                <a:solidFill>
                  <a:schemeClr val="tx1"/>
                </a:solidFill>
                <a:effectLst/>
                <a:latin typeface="Trebuchet MS" pitchFamily="34" charset="0"/>
              </a:defRPr>
            </a:lvl7pPr>
            <a:lvl8pPr marL="1371600" algn="ctr" rtl="0" fontAlgn="base">
              <a:spcBef>
                <a:spcPct val="0"/>
              </a:spcBef>
              <a:spcAft>
                <a:spcPct val="0"/>
              </a:spcAft>
              <a:defRPr sz="4400">
                <a:solidFill>
                  <a:schemeClr val="tx1"/>
                </a:solidFill>
                <a:effectLst/>
                <a:latin typeface="Trebuchet MS" pitchFamily="34" charset="0"/>
              </a:defRPr>
            </a:lvl8pPr>
            <a:lvl9pPr marL="1828800" algn="ctr" rtl="0" fontAlgn="base">
              <a:spcBef>
                <a:spcPct val="0"/>
              </a:spcBef>
              <a:spcAft>
                <a:spcPct val="0"/>
              </a:spcAft>
              <a:defRPr sz="4400">
                <a:solidFill>
                  <a:schemeClr val="tx1"/>
                </a:solidFill>
                <a:effectLst/>
                <a:latin typeface="Trebuchet MS" pitchFamily="34" charset="0"/>
              </a:defRPr>
            </a:lvl9pPr>
          </a:lstStyle>
          <a:p>
            <a:pPr eaLnBrk="1" hangingPunct="1"/>
            <a:r>
              <a:rPr lang="en-US" sz="2400" dirty="0" smtClean="0">
                <a:effectLst/>
              </a:rPr>
              <a:t>Dee Wisor</a:t>
            </a:r>
          </a:p>
          <a:p>
            <a:pPr eaLnBrk="1" hangingPunct="1"/>
            <a:r>
              <a:rPr lang="en-US" sz="2400" dirty="0" smtClean="0">
                <a:effectLst/>
              </a:rPr>
              <a:t>Butler Snow LLP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3229333526"/>
              </p:ext>
            </p:extLst>
          </p:nvPr>
        </p:nvGraphicFramePr>
        <p:xfrm>
          <a:off x="1524000" y="304800"/>
          <a:ext cx="6080760" cy="5867400"/>
        </p:xfrm>
        <a:graphic>
          <a:graphicData uri="http://schemas.openxmlformats.org/drawingml/2006/table">
            <a:tbl>
              <a:tblPr firstRow="1" firstCol="1" bandRow="1">
                <a:tableStyleId>{5C22544A-7EE6-4342-B048-85BDC9FD1C3A}</a:tableStyleId>
              </a:tblPr>
              <a:tblGrid>
                <a:gridCol w="2026920"/>
                <a:gridCol w="2026920"/>
                <a:gridCol w="2026920"/>
              </a:tblGrid>
              <a:tr h="45720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5410200">
                <a:tc>
                  <a:txBody>
                    <a:bodyPr/>
                    <a:lstStyle/>
                    <a:p>
                      <a:pPr marL="0" marR="0">
                        <a:spcBef>
                          <a:spcPts val="0"/>
                        </a:spcBef>
                        <a:spcAft>
                          <a:spcPts val="0"/>
                        </a:spcAft>
                      </a:pPr>
                      <a:r>
                        <a:rPr lang="en-US" sz="2400" dirty="0">
                          <a:effectLst/>
                          <a:latin typeface="Times New Roman"/>
                          <a:ea typeface="Times New Roman"/>
                        </a:rPr>
                        <a:t>Involvement of taxing entities in plan approval</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800" dirty="0">
                          <a:effectLst/>
                          <a:latin typeface="Times New Roman"/>
                          <a:ea typeface="Times New Roman"/>
                        </a:rPr>
                        <a:t>As a result of HB 15-1348, URA must negotiate with taxing entities regarding allocation of property tax increment-mediation if no </a:t>
                      </a:r>
                      <a:r>
                        <a:rPr lang="en-US" sz="1800" dirty="0" smtClean="0">
                          <a:effectLst/>
                          <a:latin typeface="Times New Roman"/>
                          <a:ea typeface="Times New Roman"/>
                        </a:rPr>
                        <a:t>agreement.</a:t>
                      </a:r>
                    </a:p>
                    <a:p>
                      <a:pPr marL="0" marR="0">
                        <a:spcBef>
                          <a:spcPts val="0"/>
                        </a:spcBef>
                        <a:spcAft>
                          <a:spcPts val="0"/>
                        </a:spcAft>
                      </a:pPr>
                      <a:endParaRPr lang="en-US" sz="1800" dirty="0" smtClean="0">
                        <a:effectLst/>
                        <a:latin typeface="Times New Roman"/>
                        <a:ea typeface="Times New Roman"/>
                      </a:endParaRPr>
                    </a:p>
                    <a:p>
                      <a:pPr marL="0" marR="0">
                        <a:spcBef>
                          <a:spcPts val="0"/>
                        </a:spcBef>
                        <a:spcAft>
                          <a:spcPts val="0"/>
                        </a:spcAft>
                      </a:pPr>
                      <a:r>
                        <a:rPr lang="en-US" sz="1800" dirty="0" smtClean="0">
                          <a:effectLst/>
                          <a:latin typeface="Times New Roman"/>
                          <a:ea typeface="Times New Roman"/>
                        </a:rPr>
                        <a:t>School district in advisory capacity</a:t>
                      </a:r>
                      <a:r>
                        <a:rPr lang="en-US" sz="1800" baseline="0" dirty="0" smtClean="0">
                          <a:effectLst/>
                          <a:latin typeface="Times New Roman"/>
                          <a:ea typeface="Times New Roman"/>
                        </a:rPr>
                        <a:t> if residential uses if plan includes TIF provision</a:t>
                      </a:r>
                      <a:endParaRPr lang="en-US" sz="1800" dirty="0">
                        <a:effectLst/>
                        <a:latin typeface="Times New Roman"/>
                        <a:ea typeface="Times New Roman"/>
                      </a:endParaRPr>
                    </a:p>
                    <a:p>
                      <a:pPr marL="0" marR="0">
                        <a:spcBef>
                          <a:spcPts val="0"/>
                        </a:spcBef>
                        <a:spcAft>
                          <a:spcPts val="0"/>
                        </a:spcAft>
                      </a:pPr>
                      <a:r>
                        <a:rPr lang="en-US" sz="1800" dirty="0">
                          <a:effectLst/>
                          <a:latin typeface="Times New Roman"/>
                          <a:ea typeface="Times New Roman"/>
                        </a:rPr>
                        <a:t> </a:t>
                      </a:r>
                    </a:p>
                    <a:p>
                      <a:pPr marL="0" marR="0">
                        <a:spcBef>
                          <a:spcPts val="0"/>
                        </a:spcBef>
                        <a:spcAft>
                          <a:spcPts val="0"/>
                        </a:spcAft>
                      </a:pPr>
                      <a:r>
                        <a:rPr lang="en-US" sz="1800" dirty="0">
                          <a:effectLst/>
                          <a:latin typeface="Times New Roman"/>
                          <a:ea typeface="Times New Roman"/>
                        </a:rPr>
                        <a:t>Impact report must be provided to </a:t>
                      </a:r>
                      <a:r>
                        <a:rPr lang="en-US" sz="1800" dirty="0" smtClean="0">
                          <a:effectLst/>
                          <a:latin typeface="Times New Roman"/>
                          <a:ea typeface="Times New Roman"/>
                        </a:rPr>
                        <a:t>county.</a:t>
                      </a:r>
                      <a:endParaRPr lang="en-US" sz="1800" dirty="0">
                        <a:effectLst/>
                        <a:latin typeface="Times New Roman"/>
                        <a:ea typeface="Times New Roman"/>
                      </a:endParaRPr>
                    </a:p>
                  </a:txBody>
                  <a:tcPr marL="68580" marR="68580" marT="0" marB="0"/>
                </a:tc>
                <a:tc>
                  <a:txBody>
                    <a:bodyPr/>
                    <a:lstStyle/>
                    <a:p>
                      <a:pPr marL="0" marR="0">
                        <a:spcBef>
                          <a:spcPts val="0"/>
                        </a:spcBef>
                        <a:spcAft>
                          <a:spcPts val="0"/>
                        </a:spcAft>
                      </a:pPr>
                      <a:r>
                        <a:rPr lang="en-US" sz="2200" dirty="0">
                          <a:effectLst/>
                          <a:latin typeface="Times New Roman"/>
                          <a:ea typeface="Times New Roman"/>
                        </a:rPr>
                        <a:t>School district may participate in an advisory capacity if plan includes TIF </a:t>
                      </a:r>
                      <a:r>
                        <a:rPr lang="en-US" sz="2200" dirty="0" smtClean="0">
                          <a:effectLst/>
                          <a:latin typeface="Times New Roman"/>
                          <a:ea typeface="Times New Roman"/>
                        </a:rPr>
                        <a:t>provision.</a:t>
                      </a:r>
                      <a:endParaRPr lang="en-US" sz="2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99517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3592062119"/>
              </p:ext>
            </p:extLst>
          </p:nvPr>
        </p:nvGraphicFramePr>
        <p:xfrm>
          <a:off x="1524000" y="304800"/>
          <a:ext cx="6080760" cy="6019800"/>
        </p:xfrm>
        <a:graphic>
          <a:graphicData uri="http://schemas.openxmlformats.org/drawingml/2006/table">
            <a:tbl>
              <a:tblPr firstRow="1" firstCol="1" bandRow="1">
                <a:tableStyleId>{5C22544A-7EE6-4342-B048-85BDC9FD1C3A}</a:tableStyleId>
              </a:tblPr>
              <a:tblGrid>
                <a:gridCol w="2026920"/>
                <a:gridCol w="2026920"/>
                <a:gridCol w="2026920"/>
              </a:tblGrid>
              <a:tr h="53340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Projects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dirty="0">
                          <a:effectLst/>
                          <a:latin typeface="Times New Roman"/>
                          <a:ea typeface="Times New Roman"/>
                        </a:rPr>
                        <a:t>Undertakings and activities for the elimination and for the prevention of the development or spread of slums and blight and may involve slum clearance and redevelopment, or rehabilitation, or conservation, or any combination or part thereof, in accordance with an urban renewal </a:t>
                      </a:r>
                      <a:r>
                        <a:rPr lang="en-US" sz="2000" dirty="0" smtClean="0">
                          <a:effectLst/>
                          <a:latin typeface="Times New Roman"/>
                          <a:ea typeface="Times New Roman"/>
                        </a:rPr>
                        <a:t>plan.</a:t>
                      </a:r>
                      <a:endParaRPr lang="en-US" sz="2000" dirty="0">
                        <a:effectLst/>
                        <a:latin typeface="Times New Roman"/>
                        <a:ea typeface="Times New Roman"/>
                      </a:endParaRPr>
                    </a:p>
                  </a:txBody>
                  <a:tcPr marL="68580" marR="68580" marT="0" marB="0"/>
                </a:tc>
                <a:tc>
                  <a:txBody>
                    <a:bodyPr/>
                    <a:lstStyle/>
                    <a:p>
                      <a:pPr marL="0" marR="0">
                        <a:spcBef>
                          <a:spcPts val="0"/>
                        </a:spcBef>
                        <a:spcAft>
                          <a:spcPts val="0"/>
                        </a:spcAft>
                      </a:pPr>
                      <a:r>
                        <a:rPr lang="en-US" sz="2000" dirty="0">
                          <a:effectLst/>
                          <a:latin typeface="Times New Roman"/>
                          <a:ea typeface="Times New Roman"/>
                        </a:rPr>
                        <a:t>Undertakings and activities of an authority or municipality in a plan of development area for the development or redevelopment of the area in accordance with a plan of </a:t>
                      </a:r>
                      <a:r>
                        <a:rPr lang="en-US" sz="2000" dirty="0" smtClean="0">
                          <a:effectLst/>
                          <a:latin typeface="Times New Roman"/>
                          <a:ea typeface="Times New Roman"/>
                        </a:rPr>
                        <a:t>development.</a:t>
                      </a:r>
                      <a:endParaRPr lang="en-US" sz="2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289675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409410801"/>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Tax increment</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Both property tax and municipal sales tax-deposited to special fund controlled by </a:t>
                      </a:r>
                      <a:r>
                        <a:rPr lang="en-US" sz="2400" dirty="0" smtClean="0">
                          <a:effectLst/>
                          <a:latin typeface="Times New Roman"/>
                          <a:ea typeface="Times New Roman"/>
                        </a:rPr>
                        <a:t>URA.</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Both property tax and municipal sales tax-deposited to special fund controlled by </a:t>
                      </a:r>
                      <a:r>
                        <a:rPr lang="en-US" sz="2400" b="1" u="sng" dirty="0" smtClean="0">
                          <a:effectLst/>
                          <a:latin typeface="Times New Roman"/>
                          <a:ea typeface="Times New Roman"/>
                        </a:rPr>
                        <a:t>municipality.</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025627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58137404"/>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Length of tax increment period</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25 </a:t>
                      </a:r>
                      <a:r>
                        <a:rPr lang="en-US" sz="2400" dirty="0" smtClean="0">
                          <a:effectLst/>
                          <a:latin typeface="Times New Roman"/>
                          <a:ea typeface="Times New Roman"/>
                        </a:rPr>
                        <a:t>years.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30 years with possible 20 year </a:t>
                      </a:r>
                      <a:r>
                        <a:rPr lang="en-US" sz="2400" dirty="0" smtClean="0">
                          <a:effectLst/>
                          <a:latin typeface="Times New Roman"/>
                          <a:ea typeface="Times New Roman"/>
                        </a:rPr>
                        <a:t>extension.</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83230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928875765"/>
              </p:ext>
            </p:extLst>
          </p:nvPr>
        </p:nvGraphicFramePr>
        <p:xfrm>
          <a:off x="1524000" y="762000"/>
          <a:ext cx="6080760" cy="5562600"/>
        </p:xfrm>
        <a:graphic>
          <a:graphicData uri="http://schemas.openxmlformats.org/drawingml/2006/table">
            <a:tbl>
              <a:tblPr firstRow="1" firstCol="1" bandRow="1">
                <a:tableStyleId>{5C22544A-7EE6-4342-B048-85BDC9FD1C3A}</a:tableStyleId>
              </a:tblPr>
              <a:tblGrid>
                <a:gridCol w="2026920"/>
                <a:gridCol w="2026920"/>
                <a:gridCol w="2026920"/>
              </a:tblGrid>
              <a:tr h="383867">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5178733">
                <a:tc>
                  <a:txBody>
                    <a:bodyPr/>
                    <a:lstStyle/>
                    <a:p>
                      <a:pPr marL="0" marR="0">
                        <a:spcBef>
                          <a:spcPts val="0"/>
                        </a:spcBef>
                        <a:spcAft>
                          <a:spcPts val="0"/>
                        </a:spcAft>
                      </a:pPr>
                      <a:r>
                        <a:rPr kumimoji="0" lang="en-US" sz="1800" b="1" kern="1200" dirty="0" smtClean="0">
                          <a:solidFill>
                            <a:schemeClr val="lt1"/>
                          </a:solidFill>
                          <a:effectLst/>
                          <a:latin typeface="+mn-lt"/>
                          <a:ea typeface="+mn-ea"/>
                          <a:cs typeface="+mn-cs"/>
                        </a:rPr>
                        <a:t>Permitted use of tax increment</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1900" dirty="0">
                          <a:effectLst/>
                          <a:latin typeface="Times New Roman"/>
                          <a:ea typeface="Times New Roman"/>
                        </a:rPr>
                        <a:t>To pay the principal of, the interest on, and any premiums due in connection with the bonds of, loans or advances to, or indebtedness incurred by the authority for financing or refinancing an urban renewal project, or to make payments under an agreement another taxing </a:t>
                      </a:r>
                      <a:r>
                        <a:rPr lang="en-US" sz="1900" dirty="0" smtClean="0">
                          <a:effectLst/>
                          <a:latin typeface="Times New Roman"/>
                          <a:ea typeface="Times New Roman"/>
                        </a:rPr>
                        <a:t>entity.</a:t>
                      </a:r>
                      <a:endParaRPr lang="en-US" sz="1900" dirty="0">
                        <a:effectLst/>
                        <a:latin typeface="Times New Roman"/>
                        <a:ea typeface="Times New Roman"/>
                      </a:endParaRPr>
                    </a:p>
                  </a:txBody>
                  <a:tcPr marL="68580" marR="68580" marT="0" marB="0"/>
                </a:tc>
                <a:tc>
                  <a:txBody>
                    <a:bodyPr/>
                    <a:lstStyle/>
                    <a:p>
                      <a:pPr marL="0" marR="0">
                        <a:spcBef>
                          <a:spcPts val="0"/>
                        </a:spcBef>
                        <a:spcAft>
                          <a:spcPts val="0"/>
                        </a:spcAft>
                      </a:pPr>
                      <a:r>
                        <a:rPr lang="en-US" sz="1900" dirty="0">
                          <a:effectLst/>
                          <a:latin typeface="Times New Roman"/>
                          <a:ea typeface="Times New Roman"/>
                        </a:rPr>
                        <a:t>To pay the principal of, the interest on, and any premiums due in connection with the bonds of, loans or advances to, or indebtedness incurred by </a:t>
                      </a:r>
                      <a:r>
                        <a:rPr lang="en-US" sz="1900" b="1" u="sng" dirty="0">
                          <a:effectLst/>
                          <a:latin typeface="Times New Roman"/>
                          <a:ea typeface="Times New Roman"/>
                        </a:rPr>
                        <a:t>the municipality</a:t>
                      </a:r>
                      <a:r>
                        <a:rPr lang="en-US" sz="1900" dirty="0">
                          <a:effectLst/>
                          <a:latin typeface="Times New Roman"/>
                          <a:ea typeface="Times New Roman"/>
                        </a:rPr>
                        <a:t> for financing or refinancing a development project within the boundaries of the plan of development </a:t>
                      </a:r>
                      <a:r>
                        <a:rPr lang="en-US" sz="1900" dirty="0" smtClean="0">
                          <a:effectLst/>
                          <a:latin typeface="Times New Roman"/>
                          <a:ea typeface="Times New Roman"/>
                        </a:rPr>
                        <a:t>area.</a:t>
                      </a:r>
                      <a:endParaRPr lang="en-US" sz="19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082322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781679346"/>
              </p:ext>
            </p:extLst>
          </p:nvPr>
        </p:nvGraphicFramePr>
        <p:xfrm>
          <a:off x="1524000" y="301094"/>
          <a:ext cx="6080760" cy="5848350"/>
        </p:xfrm>
        <a:graphic>
          <a:graphicData uri="http://schemas.openxmlformats.org/drawingml/2006/table">
            <a:tbl>
              <a:tblPr firstRow="1" firstCol="1" bandRow="1">
                <a:tableStyleId>{5C22544A-7EE6-4342-B048-85BDC9FD1C3A}</a:tableStyleId>
              </a:tblPr>
              <a:tblGrid>
                <a:gridCol w="1828800"/>
                <a:gridCol w="2225040"/>
                <a:gridCol w="2026920"/>
              </a:tblGrid>
              <a:tr h="7277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Governance</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Independent board </a:t>
                      </a:r>
                      <a:r>
                        <a:rPr lang="en-US" sz="2400" b="1" u="sng" dirty="0">
                          <a:effectLst/>
                          <a:latin typeface="Times New Roman"/>
                          <a:ea typeface="Times New Roman"/>
                        </a:rPr>
                        <a:t>or</a:t>
                      </a:r>
                      <a:r>
                        <a:rPr lang="en-US" sz="2400" dirty="0">
                          <a:effectLst/>
                          <a:latin typeface="Times New Roman"/>
                          <a:ea typeface="Times New Roman"/>
                        </a:rPr>
                        <a:t> municipal governing body </a:t>
                      </a:r>
                      <a:r>
                        <a:rPr lang="en-US" sz="2400" b="1" u="sng" dirty="0">
                          <a:effectLst/>
                          <a:latin typeface="Times New Roman"/>
                          <a:ea typeface="Times New Roman"/>
                        </a:rPr>
                        <a:t>plus</a:t>
                      </a:r>
                      <a:r>
                        <a:rPr lang="en-US" sz="2400" dirty="0">
                          <a:effectLst/>
                          <a:latin typeface="Times New Roman"/>
                          <a:ea typeface="Times New Roman"/>
                        </a:rPr>
                        <a:t> if HB 15-1348 applies representatives from county, school district  and special district-mayor appoints the municipal </a:t>
                      </a:r>
                      <a:r>
                        <a:rPr lang="en-US" sz="2400" dirty="0" smtClean="0">
                          <a:effectLst/>
                          <a:latin typeface="Times New Roman"/>
                          <a:ea typeface="Times New Roman"/>
                        </a:rPr>
                        <a:t>representatives.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Independent board appointed by municipal governing body unless charter provides for mayor to </a:t>
                      </a:r>
                      <a:r>
                        <a:rPr lang="en-US" sz="2400" dirty="0" smtClean="0">
                          <a:effectLst/>
                          <a:latin typeface="Times New Roman"/>
                          <a:ea typeface="Times New Roman"/>
                        </a:rPr>
                        <a:t>appoint.</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04801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071776744"/>
              </p:ext>
            </p:extLst>
          </p:nvPr>
        </p:nvGraphicFramePr>
        <p:xfrm>
          <a:off x="1371600" y="762000"/>
          <a:ext cx="6461760" cy="5074919"/>
        </p:xfrm>
        <a:graphic>
          <a:graphicData uri="http://schemas.openxmlformats.org/drawingml/2006/table">
            <a:tbl>
              <a:tblPr firstRow="1" firstCol="1" bandRow="1">
                <a:tableStyleId>{5C22544A-7EE6-4342-B048-85BDC9FD1C3A}</a:tableStyleId>
              </a:tblPr>
              <a:tblGrid>
                <a:gridCol w="2407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smtClean="0">
                          <a:effectLst/>
                          <a:latin typeface="Times New Roman"/>
                          <a:ea typeface="Times New Roman"/>
                        </a:rPr>
                        <a:t>Condemnation</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smtClean="0">
                          <a:effectLst/>
                          <a:latin typeface="Times New Roman"/>
                          <a:ea typeface="Times New Roman"/>
                        </a:rPr>
                        <a:t>Maybe.</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smtClean="0">
                          <a:effectLst/>
                          <a:latin typeface="Times New Roman"/>
                          <a:ea typeface="Times New Roman"/>
                        </a:rPr>
                        <a:t>No.</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865064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194175169"/>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Agricultural land</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Limits on including in an urban renewal </a:t>
                      </a:r>
                      <a:r>
                        <a:rPr lang="en-US" sz="2400" dirty="0" smtClean="0">
                          <a:effectLst/>
                          <a:latin typeface="Times New Roman"/>
                          <a:ea typeface="Times New Roman"/>
                        </a:rPr>
                        <a:t>plan.</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No </a:t>
                      </a:r>
                      <a:r>
                        <a:rPr lang="en-US" sz="2400" dirty="0" smtClean="0">
                          <a:effectLst/>
                          <a:latin typeface="Times New Roman"/>
                          <a:ea typeface="Times New Roman"/>
                        </a:rPr>
                        <a:t>provision.</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731977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r>
              <a:rPr lang="en-US" dirty="0" smtClean="0">
                <a:effectLst/>
              </a:rPr>
              <a:t>LITIGATION</a:t>
            </a:r>
          </a:p>
          <a:p>
            <a:pPr marL="0" indent="0">
              <a:spcBef>
                <a:spcPts val="1800"/>
              </a:spcBef>
              <a:buNone/>
            </a:pPr>
            <a:r>
              <a:rPr lang="en-US" i="1" dirty="0">
                <a:effectLst/>
              </a:rPr>
              <a:t>M.A.K. Investment Group LLC v. City of Glendale and Glendale Urban Renewal Authority</a:t>
            </a:r>
            <a:r>
              <a:rPr lang="en-US" dirty="0">
                <a:effectLst/>
              </a:rPr>
              <a:t>, United States District Court for the District of </a:t>
            </a:r>
            <a:r>
              <a:rPr lang="en-US" dirty="0" smtClean="0">
                <a:effectLst/>
              </a:rPr>
              <a:t>Colorado, 15-CV-02353.</a:t>
            </a:r>
          </a:p>
          <a:p>
            <a:pPr marL="402336" lvl="2" indent="0" algn="just">
              <a:spcBef>
                <a:spcPts val="1200"/>
              </a:spcBef>
              <a:buNone/>
            </a:pPr>
            <a:r>
              <a:rPr lang="en-US" dirty="0" smtClean="0">
                <a:effectLst/>
              </a:rPr>
              <a:t>Colorado's </a:t>
            </a:r>
            <a:r>
              <a:rPr lang="en-US" dirty="0">
                <a:effectLst/>
              </a:rPr>
              <a:t>Urban Renewal </a:t>
            </a:r>
            <a:r>
              <a:rPr lang="en-US" dirty="0" smtClean="0">
                <a:effectLst/>
              </a:rPr>
              <a:t>Law determined to be unconstitutional as applied </a:t>
            </a:r>
            <a:r>
              <a:rPr lang="en-US" dirty="0">
                <a:effectLst/>
              </a:rPr>
              <a:t>arising out of a blight determination made by the </a:t>
            </a:r>
            <a:r>
              <a:rPr lang="en-US" dirty="0" smtClean="0">
                <a:effectLst/>
              </a:rPr>
              <a:t>City </a:t>
            </a:r>
            <a:r>
              <a:rPr lang="en-US" dirty="0">
                <a:effectLst/>
              </a:rPr>
              <a:t>of Glendale and the Glendale Urban Renewal Authority concerning Plaintiff's property.</a:t>
            </a:r>
            <a:endParaRPr lang="en-US" altLang="en-US" dirty="0">
              <a:effectLst/>
            </a:endParaRPr>
          </a:p>
        </p:txBody>
      </p:sp>
    </p:spTree>
    <p:extLst>
      <p:ext uri="{BB962C8B-B14F-4D97-AF65-F5344CB8AC3E}">
        <p14:creationId xmlns:p14="http://schemas.microsoft.com/office/powerpoint/2010/main" val="2093775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r>
              <a:rPr lang="en-US" dirty="0" smtClean="0">
                <a:effectLst/>
              </a:rPr>
              <a:t>LITIGATION</a:t>
            </a:r>
          </a:p>
          <a:p>
            <a:pPr marL="0" indent="0">
              <a:spcBef>
                <a:spcPts val="1800"/>
              </a:spcBef>
              <a:buNone/>
            </a:pPr>
            <a:r>
              <a:rPr lang="en-US" i="1" dirty="0" smtClean="0">
                <a:effectLst/>
              </a:rPr>
              <a:t>Longs Peak Metropolitan District v</a:t>
            </a:r>
            <a:r>
              <a:rPr lang="en-US" i="1" dirty="0">
                <a:effectLst/>
              </a:rPr>
              <a:t>. </a:t>
            </a:r>
            <a:r>
              <a:rPr lang="en-US" i="1" dirty="0" smtClean="0">
                <a:effectLst/>
              </a:rPr>
              <a:t>City of Wheat Ridge</a:t>
            </a:r>
            <a:r>
              <a:rPr lang="en-US" dirty="0" smtClean="0">
                <a:effectLst/>
              </a:rPr>
              <a:t>, Jefferson County District </a:t>
            </a:r>
            <a:r>
              <a:rPr lang="en-US" dirty="0">
                <a:effectLst/>
              </a:rPr>
              <a:t>Court, </a:t>
            </a:r>
            <a:r>
              <a:rPr lang="en-US" dirty="0" smtClean="0">
                <a:effectLst/>
              </a:rPr>
              <a:t>2017CV30542</a:t>
            </a:r>
            <a:r>
              <a:rPr lang="en-US" altLang="en-US" dirty="0" smtClean="0">
                <a:effectLst/>
              </a:rPr>
              <a:t>.</a:t>
            </a:r>
            <a:endParaRPr lang="en-US" altLang="en-US" dirty="0">
              <a:effectLst/>
            </a:endParaRPr>
          </a:p>
          <a:p>
            <a:pPr marL="402336" lvl="2" indent="0" algn="just">
              <a:spcBef>
                <a:spcPts val="1200"/>
              </a:spcBef>
              <a:buNone/>
            </a:pPr>
            <a:r>
              <a:rPr lang="en-US" sz="2800" dirty="0" smtClean="0">
                <a:effectLst/>
              </a:rPr>
              <a:t>Challenge to the constitutionality </a:t>
            </a:r>
            <a:r>
              <a:rPr lang="en-US" sz="2800" dirty="0">
                <a:effectLst/>
              </a:rPr>
              <a:t>of </a:t>
            </a:r>
            <a:r>
              <a:rPr lang="en-US" sz="2800" dirty="0" smtClean="0">
                <a:effectLst/>
              </a:rPr>
              <a:t>City Charter amendment which required voter approval for many TIF arrangements.</a:t>
            </a:r>
            <a:endParaRPr lang="en-US" altLang="en-US" sz="2800" dirty="0">
              <a:effectLst/>
            </a:endParaRPr>
          </a:p>
        </p:txBody>
      </p:sp>
    </p:spTree>
    <p:extLst>
      <p:ext uri="{BB962C8B-B14F-4D97-AF65-F5344CB8AC3E}">
        <p14:creationId xmlns:p14="http://schemas.microsoft.com/office/powerpoint/2010/main" val="419617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0" indent="0" algn="ctr">
              <a:buNone/>
            </a:pPr>
            <a:r>
              <a:rPr lang="en-US" sz="3200" dirty="0" smtClean="0"/>
              <a:t>DDA AND URA</a:t>
            </a:r>
            <a:endParaRPr lang="en-US" sz="3200" dirty="0" smtClean="0">
              <a:effectLst/>
            </a:endParaRPr>
          </a:p>
          <a:p>
            <a:pPr marL="0" indent="0" algn="ctr">
              <a:spcBef>
                <a:spcPts val="1800"/>
              </a:spcBef>
              <a:buNone/>
            </a:pPr>
            <a:r>
              <a:rPr lang="en-US" altLang="en-US" sz="3200" dirty="0" smtClean="0"/>
              <a:t>ONE OF THESE THINGS IS NOT LIKE THE OTHER </a:t>
            </a:r>
            <a:endParaRPr lang="en-US" altLang="en-US" sz="3200" dirty="0" smtClean="0">
              <a:effectLst/>
            </a:endParaRPr>
          </a:p>
          <a:p>
            <a:pPr marL="400050" lvl="1" indent="0">
              <a:buNone/>
            </a:pPr>
            <a:endParaRPr lang="en-US" altLang="en-US" dirty="0">
              <a:effectLst/>
            </a:endParaRPr>
          </a:p>
          <a:p>
            <a:pPr marL="0" indent="0">
              <a:buNone/>
            </a:pPr>
            <a:endParaRPr lang="en-US" dirty="0">
              <a:effectLst/>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133600"/>
            <a:ext cx="39624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r>
              <a:rPr lang="en-US" dirty="0" smtClean="0">
                <a:effectLst/>
              </a:rPr>
              <a:t>LITIGATION</a:t>
            </a:r>
          </a:p>
          <a:p>
            <a:pPr marL="0" indent="0">
              <a:spcBef>
                <a:spcPts val="1800"/>
              </a:spcBef>
              <a:buNone/>
            </a:pPr>
            <a:r>
              <a:rPr lang="en-US" i="1" dirty="0" smtClean="0">
                <a:effectLst/>
              </a:rPr>
              <a:t>South Metro Fire Rescue Fire Protection District v. Parker Authority for Reinvestment</a:t>
            </a:r>
            <a:r>
              <a:rPr lang="en-US" dirty="0" smtClean="0">
                <a:effectLst/>
              </a:rPr>
              <a:t>, Douglas County District </a:t>
            </a:r>
            <a:r>
              <a:rPr lang="en-US" dirty="0">
                <a:effectLst/>
              </a:rPr>
              <a:t>Court, </a:t>
            </a:r>
            <a:r>
              <a:rPr lang="en-US" dirty="0" smtClean="0">
                <a:effectLst/>
              </a:rPr>
              <a:t>2017CV30549</a:t>
            </a:r>
            <a:r>
              <a:rPr lang="en-US" altLang="en-US" dirty="0" smtClean="0">
                <a:effectLst/>
              </a:rPr>
              <a:t>.</a:t>
            </a:r>
            <a:endParaRPr lang="en-US" altLang="en-US" dirty="0">
              <a:effectLst/>
            </a:endParaRPr>
          </a:p>
          <a:p>
            <a:pPr marL="402336" lvl="2" indent="0" algn="just">
              <a:spcBef>
                <a:spcPts val="1200"/>
              </a:spcBef>
              <a:buNone/>
            </a:pPr>
            <a:r>
              <a:rPr lang="en-US" sz="2800" dirty="0" smtClean="0">
                <a:effectLst/>
              </a:rPr>
              <a:t>Challenge that TIF may not be collected unless bonds or other indebtedness are issued.  Assertion is that redevelopment agreements are not sufficient</a:t>
            </a:r>
            <a:r>
              <a:rPr lang="en-US" dirty="0" smtClean="0">
                <a:effectLst/>
              </a:rPr>
              <a:t>.</a:t>
            </a:r>
          </a:p>
          <a:p>
            <a:pPr marL="800100" lvl="2" indent="0" algn="just">
              <a:buNone/>
            </a:pPr>
            <a:endParaRPr lang="en-US" altLang="en-US" dirty="0">
              <a:effectLst/>
            </a:endParaRPr>
          </a:p>
        </p:txBody>
      </p:sp>
    </p:spTree>
    <p:extLst>
      <p:ext uri="{BB962C8B-B14F-4D97-AF65-F5344CB8AC3E}">
        <p14:creationId xmlns:p14="http://schemas.microsoft.com/office/powerpoint/2010/main" val="1581164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r>
              <a:rPr lang="en-US" dirty="0" smtClean="0">
                <a:effectLst/>
              </a:rPr>
              <a:t>LITIGATION</a:t>
            </a:r>
          </a:p>
          <a:p>
            <a:pPr marL="0" indent="0">
              <a:buNone/>
            </a:pPr>
            <a:r>
              <a:rPr lang="en-US" i="1" dirty="0" smtClean="0">
                <a:effectLst/>
              </a:rPr>
              <a:t>Eric Sutherland v. Poudre Schools District R-1</a:t>
            </a:r>
            <a:r>
              <a:rPr lang="en-US" dirty="0" smtClean="0">
                <a:effectLst/>
              </a:rPr>
              <a:t>, </a:t>
            </a:r>
            <a:r>
              <a:rPr lang="en-US" dirty="0">
                <a:effectLst/>
              </a:rPr>
              <a:t>Colorado Court of </a:t>
            </a:r>
            <a:r>
              <a:rPr lang="en-US" dirty="0" smtClean="0">
                <a:effectLst/>
              </a:rPr>
              <a:t>Appeals, 2017CA1178.</a:t>
            </a:r>
          </a:p>
          <a:p>
            <a:pPr marL="402336" lvl="2" indent="0">
              <a:spcBef>
                <a:spcPts val="1800"/>
              </a:spcBef>
              <a:buNone/>
            </a:pPr>
            <a:r>
              <a:rPr lang="en-US" sz="2800" dirty="0">
                <a:effectLst/>
              </a:rPr>
              <a:t>School District is attempting to </a:t>
            </a:r>
            <a:r>
              <a:rPr lang="en-US" sz="2800" dirty="0" smtClean="0">
                <a:effectLst/>
              </a:rPr>
              <a:t>resolve </a:t>
            </a:r>
            <a:r>
              <a:rPr lang="en-US" sz="2800" dirty="0">
                <a:effectLst/>
              </a:rPr>
              <a:t>threats of litigation by community activist challenging District’s bond issue by way of declaratory judgment action and a companion an </a:t>
            </a:r>
            <a:r>
              <a:rPr lang="en-US" sz="2800" i="1" dirty="0">
                <a:effectLst/>
              </a:rPr>
              <a:t>in rem </a:t>
            </a:r>
            <a:r>
              <a:rPr lang="en-US" sz="2800" dirty="0">
                <a:effectLst/>
              </a:rPr>
              <a:t>proceeding pursuant to C.R.S. § 11-57-213.</a:t>
            </a:r>
          </a:p>
        </p:txBody>
      </p:sp>
    </p:spTree>
    <p:extLst>
      <p:ext uri="{BB962C8B-B14F-4D97-AF65-F5344CB8AC3E}">
        <p14:creationId xmlns:p14="http://schemas.microsoft.com/office/powerpoint/2010/main" val="1105954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r>
              <a:rPr lang="en-US" dirty="0" smtClean="0">
                <a:effectLst/>
              </a:rPr>
              <a:t>LEGISLATION</a:t>
            </a:r>
          </a:p>
          <a:p>
            <a:pPr marL="0" indent="0">
              <a:spcBef>
                <a:spcPts val="1800"/>
              </a:spcBef>
              <a:buNone/>
            </a:pPr>
            <a:r>
              <a:rPr lang="en-US" altLang="en-US" sz="2800" dirty="0" smtClean="0">
                <a:effectLst/>
              </a:rPr>
              <a:t>HB 15-1348</a:t>
            </a:r>
            <a:r>
              <a:rPr lang="en-US" altLang="en-US" sz="2800" dirty="0"/>
              <a:t>, SB </a:t>
            </a:r>
            <a:r>
              <a:rPr lang="en-US" altLang="en-US" sz="2800" dirty="0" smtClean="0"/>
              <a:t>16-177 and SB </a:t>
            </a:r>
            <a:r>
              <a:rPr lang="en-US" altLang="en-US" sz="2800" dirty="0" smtClean="0">
                <a:effectLst/>
              </a:rPr>
              <a:t>17-279</a:t>
            </a:r>
          </a:p>
          <a:p>
            <a:pPr marL="713232" lvl="1" indent="-457200">
              <a:spcBef>
                <a:spcPts val="1800"/>
              </a:spcBef>
              <a:buFont typeface="Wingdings" panose="05000000000000000000" pitchFamily="2" charset="2"/>
              <a:buChar char="§"/>
            </a:pPr>
            <a:r>
              <a:rPr lang="en-US" altLang="en-US" sz="2400" dirty="0" smtClean="0"/>
              <a:t>If 1348 applies:</a:t>
            </a:r>
          </a:p>
          <a:p>
            <a:pPr marL="950976" lvl="2" indent="-457200">
              <a:spcBef>
                <a:spcPts val="1800"/>
              </a:spcBef>
              <a:buFont typeface="Wingdings" panose="05000000000000000000" pitchFamily="2" charset="2"/>
              <a:buChar char="§"/>
            </a:pPr>
            <a:r>
              <a:rPr lang="en-US" altLang="en-US" sz="2200" dirty="0" smtClean="0">
                <a:effectLst/>
              </a:rPr>
              <a:t>Board membership must expand to include representatives of county, school district and special district</a:t>
            </a:r>
          </a:p>
          <a:p>
            <a:pPr marL="950976" lvl="2" indent="-457200">
              <a:spcBef>
                <a:spcPts val="1800"/>
              </a:spcBef>
              <a:buFont typeface="Wingdings" panose="05000000000000000000" pitchFamily="2" charset="2"/>
              <a:buChar char="§"/>
            </a:pPr>
            <a:r>
              <a:rPr lang="en-US" altLang="en-US" sz="2200" dirty="0" smtClean="0"/>
              <a:t>Must negotiate allocation of property tax increment</a:t>
            </a:r>
          </a:p>
          <a:p>
            <a:pPr marL="1234440" lvl="3" indent="-457200">
              <a:spcBef>
                <a:spcPts val="1800"/>
              </a:spcBef>
              <a:buFont typeface="Wingdings" panose="05000000000000000000" pitchFamily="2" charset="2"/>
              <a:buChar char="§"/>
            </a:pPr>
            <a:r>
              <a:rPr lang="en-US" altLang="en-US" sz="2000" dirty="0" smtClean="0">
                <a:effectLst/>
              </a:rPr>
              <a:t>Failure to conclude leads to mediation</a:t>
            </a:r>
            <a:endParaRPr lang="en-US" altLang="en-US" sz="2000" dirty="0">
              <a:effectLst/>
            </a:endParaRPr>
          </a:p>
        </p:txBody>
      </p:sp>
    </p:spTree>
    <p:extLst>
      <p:ext uri="{BB962C8B-B14F-4D97-AF65-F5344CB8AC3E}">
        <p14:creationId xmlns:p14="http://schemas.microsoft.com/office/powerpoint/2010/main" val="172031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normAutofit fontScale="92500"/>
          </a:bodyPr>
          <a:lstStyle/>
          <a:p>
            <a:pPr marL="0" indent="0" algn="ctr">
              <a:buNone/>
            </a:pPr>
            <a:r>
              <a:rPr lang="en-US" dirty="0" smtClean="0">
                <a:effectLst/>
              </a:rPr>
              <a:t>LEGISLATION</a:t>
            </a:r>
          </a:p>
          <a:p>
            <a:pPr marL="0" indent="0">
              <a:spcBef>
                <a:spcPts val="1800"/>
              </a:spcBef>
              <a:buNone/>
            </a:pPr>
            <a:r>
              <a:rPr lang="en-US" altLang="en-US" sz="2800" dirty="0" smtClean="0">
                <a:effectLst/>
              </a:rPr>
              <a:t>HB 15-1348</a:t>
            </a:r>
            <a:r>
              <a:rPr lang="en-US" altLang="en-US" sz="2800" dirty="0"/>
              <a:t>, SB </a:t>
            </a:r>
            <a:r>
              <a:rPr lang="en-US" altLang="en-US" sz="2800" dirty="0" smtClean="0"/>
              <a:t>16-177 and SB </a:t>
            </a:r>
            <a:r>
              <a:rPr lang="en-US" altLang="en-US" sz="2800" dirty="0" smtClean="0">
                <a:effectLst/>
              </a:rPr>
              <a:t>17-279</a:t>
            </a:r>
          </a:p>
          <a:p>
            <a:pPr marL="713232" lvl="1" indent="-457200">
              <a:spcBef>
                <a:spcPts val="1800"/>
              </a:spcBef>
              <a:buFont typeface="Wingdings" panose="05000000000000000000" pitchFamily="2" charset="2"/>
              <a:buChar char="§"/>
            </a:pPr>
            <a:r>
              <a:rPr lang="en-US" altLang="en-US" sz="2400" dirty="0" smtClean="0"/>
              <a:t>Is it mediation or arbitration?</a:t>
            </a:r>
          </a:p>
          <a:p>
            <a:pPr marL="950976" lvl="2" indent="-457200">
              <a:spcBef>
                <a:spcPts val="1800"/>
              </a:spcBef>
              <a:buFont typeface="Wingdings" panose="05000000000000000000" pitchFamily="2" charset="2"/>
              <a:buChar char="§"/>
            </a:pPr>
            <a:r>
              <a:rPr lang="en-US" altLang="en-US" sz="2200" dirty="0"/>
              <a:t>In making a determination of the appropriate sharing, the mediator must consider the nature of the project, the nature and relative size of the revenue and other benefits that are expected to accrue to the municipality and other taxing entities as a result of the project, any legal limitations on the use of revenues belonging to the authority or any taxing entity, and any capital or operating costs that are expected to result from the project. Within ninety days, the mediator must </a:t>
            </a:r>
            <a:r>
              <a:rPr lang="en-US" altLang="en-US" sz="2200" b="1" u="sng" dirty="0"/>
              <a:t>issue his or her findings of fact </a:t>
            </a:r>
            <a:r>
              <a:rPr lang="en-US" altLang="en-US" sz="2200" dirty="0"/>
              <a:t>as to the appropriate sharing of costs and incremental property tax revenues, and shall promptly transmit such information to the </a:t>
            </a:r>
            <a:r>
              <a:rPr lang="en-US" altLang="en-US" sz="2200" dirty="0" smtClean="0"/>
              <a:t>parties.</a:t>
            </a:r>
          </a:p>
        </p:txBody>
      </p:sp>
    </p:spTree>
    <p:extLst>
      <p:ext uri="{BB962C8B-B14F-4D97-AF65-F5344CB8AC3E}">
        <p14:creationId xmlns:p14="http://schemas.microsoft.com/office/powerpoint/2010/main" val="1159388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normAutofit fontScale="77500" lnSpcReduction="20000"/>
          </a:bodyPr>
          <a:lstStyle/>
          <a:p>
            <a:pPr marL="0" indent="0" algn="ctr">
              <a:buNone/>
            </a:pPr>
            <a:r>
              <a:rPr lang="en-US" dirty="0" smtClean="0">
                <a:effectLst/>
                <a:latin typeface="Times New Roman" panose="02020603050405020304" pitchFamily="18" charset="0"/>
                <a:cs typeface="Times New Roman" panose="02020603050405020304" pitchFamily="18" charset="0"/>
              </a:rPr>
              <a:t>LEGISLATION</a:t>
            </a:r>
          </a:p>
          <a:p>
            <a:pPr marL="0" indent="0">
              <a:spcBef>
                <a:spcPts val="1800"/>
              </a:spcBef>
              <a:buNone/>
            </a:pPr>
            <a:r>
              <a:rPr lang="en-US" altLang="en-US" sz="2800" dirty="0" smtClean="0">
                <a:effectLst/>
                <a:latin typeface="Times New Roman" panose="02020603050405020304" pitchFamily="18" charset="0"/>
                <a:cs typeface="Times New Roman" panose="02020603050405020304" pitchFamily="18" charset="0"/>
              </a:rPr>
              <a:t>HB 15-1348</a:t>
            </a:r>
            <a:r>
              <a:rPr lang="en-US" altLang="en-US" sz="2800" dirty="0">
                <a:latin typeface="Times New Roman" panose="02020603050405020304" pitchFamily="18" charset="0"/>
                <a:cs typeface="Times New Roman" panose="02020603050405020304" pitchFamily="18" charset="0"/>
              </a:rPr>
              <a:t>, SB </a:t>
            </a:r>
            <a:r>
              <a:rPr lang="en-US" altLang="en-US" sz="2800" dirty="0" smtClean="0">
                <a:latin typeface="Times New Roman" panose="02020603050405020304" pitchFamily="18" charset="0"/>
                <a:cs typeface="Times New Roman" panose="02020603050405020304" pitchFamily="18" charset="0"/>
              </a:rPr>
              <a:t>16-177 and SB </a:t>
            </a:r>
            <a:r>
              <a:rPr lang="en-US" altLang="en-US" sz="2800" dirty="0" smtClean="0">
                <a:effectLst/>
                <a:latin typeface="Times New Roman" panose="02020603050405020304" pitchFamily="18" charset="0"/>
                <a:cs typeface="Times New Roman" panose="02020603050405020304" pitchFamily="18" charset="0"/>
              </a:rPr>
              <a:t>17-279</a:t>
            </a:r>
          </a:p>
          <a:p>
            <a:r>
              <a:rPr lang="en-US" sz="2800" dirty="0" smtClean="0">
                <a:latin typeface="Times New Roman" panose="02020603050405020304" pitchFamily="18" charset="0"/>
                <a:cs typeface="Times New Roman" panose="02020603050405020304" pitchFamily="18" charset="0"/>
              </a:rPr>
              <a:t>following </a:t>
            </a:r>
            <a:r>
              <a:rPr lang="en-US" sz="2800" dirty="0">
                <a:latin typeface="Times New Roman" panose="02020603050405020304" pitchFamily="18" charset="0"/>
                <a:cs typeface="Times New Roman" panose="02020603050405020304" pitchFamily="18" charset="0"/>
              </a:rPr>
              <a:t>the issuance of findings by the mediator, the governing body of the municipality shall:</a:t>
            </a:r>
            <a:endParaRPr lang="en-US" sz="3600" dirty="0">
              <a:latin typeface="Times New Roman" panose="02020603050405020304" pitchFamily="18" charset="0"/>
              <a:cs typeface="Times New Roman" panose="02020603050405020304" pitchFamily="18" charset="0"/>
            </a:endParaRPr>
          </a:p>
          <a:p>
            <a:pPr lvl="1"/>
            <a:endParaRPr lang="en-US" sz="32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(A) Incorporate the mediator’s findings on the use of incremental property tax revenues of any taxing body into the urban renewal plan and proceed to adopt the plan;</a:t>
            </a:r>
            <a:endParaRPr lang="en-US" sz="3200" dirty="0">
              <a:latin typeface="Times New Roman" panose="02020603050405020304" pitchFamily="18" charset="0"/>
              <a:cs typeface="Times New Roman" panose="02020603050405020304" pitchFamily="18" charset="0"/>
            </a:endParaRPr>
          </a:p>
          <a:p>
            <a:pPr lvl="1"/>
            <a:endParaRPr lang="en-US" sz="32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(B) Amend the urban renewal plan to delete authorization of the use of the incremental property tax revenues of any taxing body with whom an agreement has not been reached; or</a:t>
            </a:r>
            <a:endParaRPr lang="en-US" sz="3200" dirty="0">
              <a:latin typeface="Times New Roman" panose="02020603050405020304" pitchFamily="18" charset="0"/>
              <a:cs typeface="Times New Roman" panose="02020603050405020304" pitchFamily="18" charset="0"/>
            </a:endParaRPr>
          </a:p>
          <a:p>
            <a:pPr lvl="1"/>
            <a:endParaRPr lang="en-US" sz="32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(C) Direct the authority to either incorporate the mediator’s findings into one or more intergovernmental agreements with other taxing entities or to enter into new negotiations with one or more taxing entities and to enter into one or more intergovernmental agreements with such taxing entities that incorporate such new or different provisions concerning the sharing of costs and incremental property tax revenues with which the parties are in agreement.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152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normAutofit/>
          </a:bodyPr>
          <a:lstStyle/>
          <a:p>
            <a:pPr marL="0" indent="0" algn="ctr">
              <a:buNone/>
            </a:pPr>
            <a:r>
              <a:rPr lang="en-US" dirty="0" smtClean="0">
                <a:effectLst/>
                <a:latin typeface="Times New Roman" panose="02020603050405020304" pitchFamily="18" charset="0"/>
                <a:cs typeface="Times New Roman" panose="02020603050405020304" pitchFamily="18" charset="0"/>
              </a:rPr>
              <a:t>LEGISLATION</a:t>
            </a:r>
          </a:p>
          <a:p>
            <a:pPr marL="0" indent="0">
              <a:spcBef>
                <a:spcPts val="1800"/>
              </a:spcBef>
              <a:buNone/>
            </a:pPr>
            <a:r>
              <a:rPr lang="en-US" altLang="en-US" sz="2800" dirty="0" smtClean="0">
                <a:effectLst/>
                <a:latin typeface="Times New Roman" panose="02020603050405020304" pitchFamily="18" charset="0"/>
                <a:cs typeface="Times New Roman" panose="02020603050405020304" pitchFamily="18" charset="0"/>
              </a:rPr>
              <a:t>HB 15-1348</a:t>
            </a:r>
            <a:r>
              <a:rPr lang="en-US" altLang="en-US" sz="2800" dirty="0">
                <a:latin typeface="Times New Roman" panose="02020603050405020304" pitchFamily="18" charset="0"/>
                <a:cs typeface="Times New Roman" panose="02020603050405020304" pitchFamily="18" charset="0"/>
              </a:rPr>
              <a:t>, SB </a:t>
            </a:r>
            <a:r>
              <a:rPr lang="en-US" altLang="en-US" sz="2800" dirty="0" smtClean="0">
                <a:latin typeface="Times New Roman" panose="02020603050405020304" pitchFamily="18" charset="0"/>
                <a:cs typeface="Times New Roman" panose="02020603050405020304" pitchFamily="18" charset="0"/>
              </a:rPr>
              <a:t>16-177 and SB </a:t>
            </a:r>
            <a:r>
              <a:rPr lang="en-US" altLang="en-US" sz="2800" dirty="0" smtClean="0">
                <a:effectLst/>
                <a:latin typeface="Times New Roman" panose="02020603050405020304" pitchFamily="18" charset="0"/>
                <a:cs typeface="Times New Roman" panose="02020603050405020304" pitchFamily="18" charset="0"/>
              </a:rPr>
              <a:t>17-279</a:t>
            </a:r>
          </a:p>
          <a:p>
            <a:r>
              <a:rPr lang="en-US" sz="2800" dirty="0" smtClean="0">
                <a:latin typeface="Times New Roman" panose="02020603050405020304" pitchFamily="18" charset="0"/>
                <a:cs typeface="Times New Roman" panose="02020603050405020304" pitchFamily="18" charset="0"/>
              </a:rPr>
              <a:t>As a result of SB 17-279, the HB 15-1348 provisions apply to municipalities, urban renewal authorities, and any urban renewal plans created on or after </a:t>
            </a:r>
            <a:r>
              <a:rPr lang="en-US" sz="2800" dirty="0">
                <a:latin typeface="Times New Roman" panose="02020603050405020304" pitchFamily="18" charset="0"/>
                <a:cs typeface="Times New Roman" panose="02020603050405020304" pitchFamily="18" charset="0"/>
              </a:rPr>
              <a:t>J</a:t>
            </a:r>
            <a:r>
              <a:rPr lang="en-US" sz="2800" dirty="0" smtClean="0">
                <a:latin typeface="Times New Roman" panose="02020603050405020304" pitchFamily="18" charset="0"/>
                <a:cs typeface="Times New Roman" panose="02020603050405020304" pitchFamily="18" charset="0"/>
              </a:rPr>
              <a:t>anuary 1, 2016, and to any substantial modification of any urban renewal plan where the modification is approved on or after </a:t>
            </a:r>
            <a:r>
              <a:rPr lang="en-US" sz="2800" dirty="0">
                <a:latin typeface="Times New Roman" panose="02020603050405020304" pitchFamily="18" charset="0"/>
                <a:cs typeface="Times New Roman" panose="02020603050405020304" pitchFamily="18" charset="0"/>
              </a:rPr>
              <a:t>J</a:t>
            </a:r>
            <a:r>
              <a:rPr lang="en-US" sz="2800" dirty="0" smtClean="0">
                <a:latin typeface="Times New Roman" panose="02020603050405020304" pitchFamily="18" charset="0"/>
                <a:cs typeface="Times New Roman" panose="02020603050405020304" pitchFamily="18" charset="0"/>
              </a:rPr>
              <a:t>anuary 1, 2016.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123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normAutofit/>
          </a:bodyPr>
          <a:lstStyle/>
          <a:p>
            <a:pPr marL="0" indent="0" algn="ctr">
              <a:buNone/>
            </a:pPr>
            <a:r>
              <a:rPr lang="en-US" dirty="0" smtClean="0">
                <a:effectLst/>
                <a:latin typeface="Times New Roman" panose="02020603050405020304" pitchFamily="18" charset="0"/>
                <a:cs typeface="Times New Roman" panose="02020603050405020304" pitchFamily="18" charset="0"/>
              </a:rPr>
              <a:t>LEGISLATION</a:t>
            </a:r>
          </a:p>
          <a:p>
            <a:pPr marL="0" indent="0">
              <a:spcBef>
                <a:spcPts val="1800"/>
              </a:spcBef>
              <a:buNone/>
            </a:pPr>
            <a:r>
              <a:rPr lang="en-US" altLang="en-US" sz="2800" dirty="0">
                <a:latin typeface="Times New Roman" panose="02020603050405020304" pitchFamily="18" charset="0"/>
                <a:cs typeface="Times New Roman" panose="02020603050405020304" pitchFamily="18" charset="0"/>
              </a:rPr>
              <a:t>S</a:t>
            </a:r>
            <a:r>
              <a:rPr lang="en-US" altLang="en-US" sz="2800" dirty="0" smtClean="0">
                <a:effectLst/>
                <a:latin typeface="Times New Roman" panose="02020603050405020304" pitchFamily="18" charset="0"/>
                <a:cs typeface="Times New Roman" panose="02020603050405020304" pitchFamily="18" charset="0"/>
              </a:rPr>
              <a:t>B 18-248</a:t>
            </a:r>
          </a:p>
          <a:p>
            <a:r>
              <a:rPr lang="en-US" sz="2800" dirty="0" smtClean="0">
                <a:latin typeface="Times New Roman" panose="02020603050405020304" pitchFamily="18" charset="0"/>
                <a:cs typeface="Times New Roman" panose="02020603050405020304" pitchFamily="18" charset="0"/>
              </a:rPr>
              <a:t>Requires certain taxes to be remitted to taxing entities unless they otherwise agree.</a:t>
            </a:r>
          </a:p>
          <a:p>
            <a:pPr lvl="1"/>
            <a:r>
              <a:rPr lang="en-US" sz="2800" dirty="0" smtClean="0">
                <a:latin typeface="Times New Roman" panose="02020603050405020304" pitchFamily="18" charset="0"/>
                <a:cs typeface="Times New Roman" panose="02020603050405020304" pitchFamily="18" charset="0"/>
              </a:rPr>
              <a:t>Only relevant if HB 15-1348 applies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647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a:lstStyle/>
          <a:p>
            <a:pPr marL="0" indent="0" algn="ctr">
              <a:buNone/>
            </a:pPr>
            <a:endParaRPr lang="en-US" altLang="en-US" sz="2300" dirty="0" smtClean="0">
              <a:effectLst/>
            </a:endParaRPr>
          </a:p>
          <a:p>
            <a:pPr marL="0" indent="0" algn="ctr">
              <a:buNone/>
            </a:pPr>
            <a:endParaRPr lang="en-US" altLang="en-US" sz="2300" dirty="0">
              <a:effectLst/>
            </a:endParaRPr>
          </a:p>
          <a:p>
            <a:pPr marL="0" indent="0" algn="ctr">
              <a:buNone/>
            </a:pPr>
            <a:endParaRPr lang="en-US" altLang="en-US" sz="2300" dirty="0" smtClean="0">
              <a:effectLst/>
            </a:endParaRPr>
          </a:p>
          <a:p>
            <a:pPr marL="0" indent="0" algn="ctr">
              <a:buNone/>
            </a:pPr>
            <a:endParaRPr lang="en-US" altLang="en-US" sz="2300" dirty="0">
              <a:effectLst/>
            </a:endParaRPr>
          </a:p>
          <a:p>
            <a:pPr marL="0" indent="0" algn="ctr">
              <a:buNone/>
            </a:pPr>
            <a:endParaRPr lang="en-US" altLang="en-US" sz="2300" dirty="0" smtClean="0">
              <a:effectLst/>
            </a:endParaRPr>
          </a:p>
          <a:p>
            <a:pPr marL="0" indent="0" algn="ctr">
              <a:buNone/>
            </a:pPr>
            <a:endParaRPr lang="en-US" altLang="en-US" sz="2300" dirty="0">
              <a:effectLst/>
            </a:endParaRPr>
          </a:p>
          <a:p>
            <a:pPr marL="0" indent="0" algn="ctr">
              <a:buNone/>
            </a:pPr>
            <a:r>
              <a:rPr lang="en-US" altLang="en-US" sz="4400" dirty="0" smtClean="0">
                <a:effectLst/>
              </a:rPr>
              <a:t>QUESTIONS?</a:t>
            </a:r>
          </a:p>
        </p:txBody>
      </p:sp>
    </p:spTree>
    <p:extLst>
      <p:ext uri="{BB962C8B-B14F-4D97-AF65-F5344CB8AC3E}">
        <p14:creationId xmlns:p14="http://schemas.microsoft.com/office/powerpoint/2010/main" val="3325381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457200" y="381000"/>
            <a:ext cx="8229600" cy="5745163"/>
          </a:xfrm>
          <a:effectLst/>
        </p:spPr>
        <p:txBody>
          <a:bodyPr numCol="3"/>
          <a:lstStyle/>
          <a:p>
            <a:pPr marL="400050" lvl="1" indent="0">
              <a:buNone/>
            </a:pPr>
            <a:endParaRPr lang="en-US" altLang="en-US" dirty="0">
              <a:effectLst/>
            </a:endParaRPr>
          </a:p>
          <a:p>
            <a:pPr marL="0" indent="0">
              <a:buNone/>
            </a:pPr>
            <a:endParaRPr lang="en-US" dirty="0">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242965841"/>
              </p:ext>
            </p:extLst>
          </p:nvPr>
        </p:nvGraphicFramePr>
        <p:xfrm>
          <a:off x="457200" y="1600200"/>
          <a:ext cx="8001000" cy="2720181"/>
        </p:xfrm>
        <a:graphic>
          <a:graphicData uri="http://schemas.openxmlformats.org/drawingml/2006/table">
            <a:tbl>
              <a:tblPr firstRow="1" firstCol="1" bandRow="1">
                <a:tableStyleId>{5C22544A-7EE6-4342-B048-85BDC9FD1C3A}</a:tableStyleId>
              </a:tblPr>
              <a:tblGrid>
                <a:gridCol w="2667000"/>
                <a:gridCol w="2667000"/>
                <a:gridCol w="2667000"/>
              </a:tblGrid>
              <a:tr h="680045">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2040136">
                <a:tc>
                  <a:txBody>
                    <a:bodyPr/>
                    <a:lstStyle/>
                    <a:p>
                      <a:pPr marL="0" marR="0">
                        <a:spcBef>
                          <a:spcPts val="0"/>
                        </a:spcBef>
                        <a:spcAft>
                          <a:spcPts val="0"/>
                        </a:spcAft>
                      </a:pPr>
                      <a:r>
                        <a:rPr lang="en-US" sz="2400" dirty="0">
                          <a:effectLst/>
                        </a:rPr>
                        <a:t>How does formation </a:t>
                      </a:r>
                      <a:r>
                        <a:rPr lang="en-US" sz="2400" dirty="0" smtClean="0">
                          <a:effectLst/>
                        </a:rPr>
                        <a:t>begin</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Initiated by 25 registered voters signing a </a:t>
                      </a:r>
                      <a:r>
                        <a:rPr lang="en-US" sz="2400" dirty="0" smtClean="0">
                          <a:effectLst/>
                        </a:rPr>
                        <a:t>petition.</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Initiated by an ordinance from the municipal governing </a:t>
                      </a:r>
                      <a:r>
                        <a:rPr lang="en-US" sz="2400" dirty="0" smtClean="0">
                          <a:effectLst/>
                        </a:rPr>
                        <a:t>body.</a:t>
                      </a:r>
                      <a:endParaRPr lang="en-US" sz="2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82957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896268433"/>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rPr>
                        <a:t>How formed</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Resolution of municipal governing body-must find that one or more slum or blighted areas exist in the </a:t>
                      </a:r>
                      <a:r>
                        <a:rPr lang="en-US" sz="2400" dirty="0" smtClean="0">
                          <a:effectLst/>
                        </a:rPr>
                        <a:t>municipality.</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Election of qualified electors who are residents, landowners or lessees in DDA </a:t>
                      </a:r>
                      <a:r>
                        <a:rPr lang="en-US" sz="2400" dirty="0" smtClean="0">
                          <a:effectLst/>
                        </a:rPr>
                        <a:t>area.</a:t>
                      </a:r>
                      <a:endParaRPr lang="en-US" sz="2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94418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104624243"/>
              </p:ext>
            </p:extLst>
          </p:nvPr>
        </p:nvGraphicFramePr>
        <p:xfrm>
          <a:off x="1524000" y="533400"/>
          <a:ext cx="6080760" cy="6065520"/>
        </p:xfrm>
        <a:graphic>
          <a:graphicData uri="http://schemas.openxmlformats.org/drawingml/2006/table">
            <a:tbl>
              <a:tblPr firstRow="1" firstCol="1" bandRow="1">
                <a:tableStyleId>{5C22544A-7EE6-4342-B048-85BDC9FD1C3A}</a:tableStyleId>
              </a:tblPr>
              <a:tblGrid>
                <a:gridCol w="2026920"/>
                <a:gridCol w="2026920"/>
                <a:gridCol w="2026920"/>
              </a:tblGrid>
              <a:tr h="41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200" dirty="0">
                          <a:effectLst/>
                          <a:latin typeface="Times New Roman"/>
                          <a:ea typeface="Times New Roman"/>
                        </a:rPr>
                        <a:t>Jurisdiction</a:t>
                      </a:r>
                    </a:p>
                  </a:txBody>
                  <a:tcPr marL="68580" marR="68580" marT="0" marB="0"/>
                </a:tc>
                <a:tc>
                  <a:txBody>
                    <a:bodyPr/>
                    <a:lstStyle/>
                    <a:p>
                      <a:pPr marL="0" marR="0">
                        <a:spcBef>
                          <a:spcPts val="0"/>
                        </a:spcBef>
                        <a:spcAft>
                          <a:spcPts val="0"/>
                        </a:spcAft>
                      </a:pPr>
                      <a:r>
                        <a:rPr lang="en-US" sz="2200" dirty="0">
                          <a:effectLst/>
                          <a:latin typeface="Times New Roman"/>
                          <a:ea typeface="Times New Roman"/>
                        </a:rPr>
                        <a:t>Anywhere in </a:t>
                      </a:r>
                      <a:r>
                        <a:rPr lang="en-US" sz="2200" dirty="0" smtClean="0">
                          <a:effectLst/>
                          <a:latin typeface="Times New Roman"/>
                          <a:ea typeface="Times New Roman"/>
                        </a:rPr>
                        <a:t>municipality-limited</a:t>
                      </a:r>
                      <a:r>
                        <a:rPr lang="en-US" sz="2200" baseline="0" dirty="0" smtClean="0">
                          <a:effectLst/>
                          <a:latin typeface="Times New Roman"/>
                          <a:ea typeface="Times New Roman"/>
                        </a:rPr>
                        <a:t> power to include unincorporated territory.</a:t>
                      </a:r>
                      <a:endParaRPr lang="en-US" sz="2200" dirty="0" smtClean="0">
                        <a:effectLst/>
                        <a:latin typeface="Times New Roman"/>
                        <a:ea typeface="Times New Roman"/>
                      </a:endParaRPr>
                    </a:p>
                  </a:txBody>
                  <a:tcPr marL="68580" marR="68580" marT="0" marB="0"/>
                </a:tc>
                <a:tc>
                  <a:txBody>
                    <a:bodyPr/>
                    <a:lstStyle/>
                    <a:p>
                      <a:pPr marL="0" marR="0">
                        <a:spcBef>
                          <a:spcPts val="0"/>
                        </a:spcBef>
                        <a:spcAft>
                          <a:spcPts val="0"/>
                        </a:spcAft>
                      </a:pPr>
                      <a:r>
                        <a:rPr lang="en-US" sz="2200" dirty="0">
                          <a:effectLst/>
                          <a:latin typeface="Times New Roman"/>
                          <a:ea typeface="Times New Roman"/>
                        </a:rPr>
                        <a:t>Only in central business district- </a:t>
                      </a:r>
                    </a:p>
                    <a:p>
                      <a:pPr marL="0" marR="0">
                        <a:spcBef>
                          <a:spcPts val="0"/>
                        </a:spcBef>
                        <a:spcAft>
                          <a:spcPts val="0"/>
                        </a:spcAft>
                      </a:pPr>
                      <a:r>
                        <a:rPr lang="en-US" sz="2200" dirty="0">
                          <a:effectLst/>
                          <a:latin typeface="Times New Roman"/>
                          <a:ea typeface="Times New Roman"/>
                        </a:rPr>
                        <a:t>the area in a municipality which is and traditionally has been the location of the principal business, commercial, financial, service, and governmental center, zoned and used </a:t>
                      </a:r>
                      <a:r>
                        <a:rPr lang="en-US" sz="2200" dirty="0" smtClean="0">
                          <a:effectLst/>
                          <a:latin typeface="Times New Roman"/>
                          <a:ea typeface="Times New Roman"/>
                        </a:rPr>
                        <a:t>accordingly.</a:t>
                      </a:r>
                      <a:endParaRPr lang="en-US" sz="2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21106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810394693"/>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Tax levy</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smtClean="0">
                          <a:effectLst/>
                          <a:latin typeface="Times New Roman"/>
                          <a:ea typeface="Times New Roman"/>
                        </a:rPr>
                        <a:t>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Up to 5 mills-levied by </a:t>
                      </a:r>
                      <a:r>
                        <a:rPr lang="en-US" sz="2400" b="1" u="sng" dirty="0">
                          <a:effectLst/>
                          <a:latin typeface="Times New Roman"/>
                          <a:ea typeface="Times New Roman"/>
                        </a:rPr>
                        <a:t>municipality</a:t>
                      </a:r>
                      <a:r>
                        <a:rPr lang="en-US" sz="2400" dirty="0">
                          <a:effectLst/>
                          <a:latin typeface="Times New Roman"/>
                          <a:ea typeface="Times New Roman"/>
                        </a:rPr>
                        <a:t> for </a:t>
                      </a:r>
                      <a:r>
                        <a:rPr lang="en-US" sz="2400" dirty="0" smtClean="0">
                          <a:effectLst/>
                          <a:latin typeface="Times New Roman"/>
                          <a:ea typeface="Times New Roman"/>
                        </a:rPr>
                        <a:t>DDA.</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124165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58625421"/>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Debt</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Yes-issued by </a:t>
                      </a:r>
                      <a:r>
                        <a:rPr lang="en-US" sz="2400" dirty="0" smtClean="0">
                          <a:effectLst/>
                          <a:latin typeface="Times New Roman"/>
                          <a:ea typeface="Times New Roman"/>
                        </a:rPr>
                        <a:t>URA.</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Yes-issued by </a:t>
                      </a:r>
                      <a:r>
                        <a:rPr lang="en-US" sz="2400" b="1" u="sng" dirty="0">
                          <a:effectLst/>
                          <a:latin typeface="Times New Roman"/>
                          <a:ea typeface="Times New Roman"/>
                        </a:rPr>
                        <a:t>municipality</a:t>
                      </a:r>
                      <a:r>
                        <a:rPr lang="en-US" sz="2400" dirty="0">
                          <a:effectLst/>
                          <a:latin typeface="Times New Roman"/>
                          <a:ea typeface="Times New Roman"/>
                        </a:rPr>
                        <a:t> not </a:t>
                      </a:r>
                      <a:r>
                        <a:rPr lang="en-US" sz="2400" dirty="0" smtClean="0">
                          <a:effectLst/>
                          <a:latin typeface="Times New Roman"/>
                          <a:ea typeface="Times New Roman"/>
                        </a:rPr>
                        <a:t>DDA.</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613523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072196232"/>
              </p:ext>
            </p:extLst>
          </p:nvPr>
        </p:nvGraphicFramePr>
        <p:xfrm>
          <a:off x="1524000" y="685800"/>
          <a:ext cx="6080760" cy="5074919"/>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TABOR</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Does not apply-no </a:t>
                      </a:r>
                      <a:r>
                        <a:rPr lang="en-US" sz="2400" dirty="0" smtClean="0">
                          <a:effectLst/>
                          <a:latin typeface="Times New Roman"/>
                          <a:ea typeface="Times New Roman"/>
                        </a:rPr>
                        <a:t>elections.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Applies-Debt and 5 mill tax must be approved by qualified </a:t>
                      </a:r>
                      <a:r>
                        <a:rPr lang="en-US" sz="2400" dirty="0" smtClean="0">
                          <a:effectLst/>
                          <a:latin typeface="Times New Roman"/>
                          <a:ea typeface="Times New Roman"/>
                        </a:rPr>
                        <a:t>electors.</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556008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Content Placeholder 1"/>
          <p:cNvSpPr>
            <a:spLocks noGrp="1"/>
          </p:cNvSpPr>
          <p:nvPr>
            <p:ph idx="1"/>
          </p:nvPr>
        </p:nvSpPr>
        <p:spPr>
          <a:xfrm>
            <a:off x="533400" y="381000"/>
            <a:ext cx="8229600" cy="5745163"/>
          </a:xfrm>
          <a:effectLst/>
        </p:spPr>
        <p:txBody>
          <a:bodyPr/>
          <a:lstStyle/>
          <a:p>
            <a:pPr marL="400050" lvl="1" indent="0">
              <a:buNone/>
            </a:pPr>
            <a:endParaRPr lang="en-US" altLang="en-US" dirty="0">
              <a:effectLst/>
            </a:endParaRPr>
          </a:p>
          <a:p>
            <a:pPr marL="0" indent="0">
              <a:buNone/>
            </a:pPr>
            <a:endParaRPr lang="en-US" dirty="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3162869007"/>
              </p:ext>
            </p:extLst>
          </p:nvPr>
        </p:nvGraphicFramePr>
        <p:xfrm>
          <a:off x="1524000" y="685800"/>
          <a:ext cx="6080760" cy="5543550"/>
        </p:xfrm>
        <a:graphic>
          <a:graphicData uri="http://schemas.openxmlformats.org/drawingml/2006/table">
            <a:tbl>
              <a:tblPr firstRow="1" firstCol="1" bandRow="1">
                <a:tableStyleId>{5C22544A-7EE6-4342-B048-85BDC9FD1C3A}</a:tableStyleId>
              </a:tblPr>
              <a:tblGrid>
                <a:gridCol w="2026920"/>
                <a:gridCol w="2026920"/>
                <a:gridCol w="2026920"/>
              </a:tblGrid>
              <a:tr h="422910">
                <a:tc>
                  <a:txBody>
                    <a:bodyPr/>
                    <a:lstStyle/>
                    <a:p>
                      <a:pPr marL="0" marR="0">
                        <a:spcBef>
                          <a:spcPts val="0"/>
                        </a:spcBef>
                        <a:spcAft>
                          <a:spcPts val="0"/>
                        </a:spcAft>
                      </a:pPr>
                      <a:r>
                        <a:rPr lang="en-US" sz="2400" dirty="0">
                          <a:effectLst/>
                        </a:rPr>
                        <a:t> </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URA</a:t>
                      </a:r>
                      <a:endParaRPr lang="en-US" sz="24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rPr>
                        <a:t>DDA</a:t>
                      </a:r>
                      <a:endParaRPr lang="en-US" sz="2400" dirty="0">
                        <a:effectLst/>
                        <a:latin typeface="Times New Roman"/>
                        <a:ea typeface="Times New Roman"/>
                      </a:endParaRPr>
                    </a:p>
                  </a:txBody>
                  <a:tcPr marL="68580" marR="68580" marT="0" marB="0"/>
                </a:tc>
              </a:tr>
              <a:tr h="4652009">
                <a:tc>
                  <a:txBody>
                    <a:bodyPr/>
                    <a:lstStyle/>
                    <a:p>
                      <a:pPr marL="0" marR="0">
                        <a:spcBef>
                          <a:spcPts val="0"/>
                        </a:spcBef>
                        <a:spcAft>
                          <a:spcPts val="0"/>
                        </a:spcAft>
                      </a:pPr>
                      <a:r>
                        <a:rPr lang="en-US" sz="2400" dirty="0">
                          <a:effectLst/>
                          <a:latin typeface="Times New Roman"/>
                          <a:ea typeface="Times New Roman"/>
                        </a:rPr>
                        <a:t>Plans and Findings</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Urban renewal plan-</a:t>
                      </a:r>
                      <a:endParaRPr lang="en-US" sz="1200" dirty="0">
                        <a:effectLst/>
                        <a:latin typeface="Times New Roman"/>
                        <a:ea typeface="Times New Roman"/>
                      </a:endParaRPr>
                    </a:p>
                    <a:p>
                      <a:pPr marL="0" marR="0">
                        <a:spcBef>
                          <a:spcPts val="0"/>
                        </a:spcBef>
                        <a:spcAft>
                          <a:spcPts val="0"/>
                        </a:spcAft>
                      </a:pPr>
                      <a:r>
                        <a:rPr lang="en-US" sz="2400" dirty="0">
                          <a:effectLst/>
                          <a:latin typeface="Times New Roman"/>
                          <a:ea typeface="Times New Roman"/>
                        </a:rPr>
                        <a:t>one or more slum or blighted areas exist in the </a:t>
                      </a:r>
                      <a:r>
                        <a:rPr lang="en-US" sz="2400" dirty="0" smtClean="0">
                          <a:effectLst/>
                          <a:latin typeface="Times New Roman"/>
                          <a:ea typeface="Times New Roman"/>
                        </a:rPr>
                        <a:t>municipality.</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2400" dirty="0">
                          <a:effectLst/>
                          <a:latin typeface="Times New Roman"/>
                          <a:ea typeface="Times New Roman"/>
                        </a:rPr>
                        <a:t>Plan of Development-</a:t>
                      </a:r>
                      <a:endParaRPr lang="en-US" sz="1200" dirty="0">
                        <a:effectLst/>
                        <a:latin typeface="Times New Roman"/>
                        <a:ea typeface="Times New Roman"/>
                      </a:endParaRPr>
                    </a:p>
                    <a:p>
                      <a:pPr marL="0" marR="0">
                        <a:spcBef>
                          <a:spcPts val="0"/>
                        </a:spcBef>
                        <a:spcAft>
                          <a:spcPts val="0"/>
                        </a:spcAft>
                      </a:pPr>
                      <a:r>
                        <a:rPr lang="en-US" sz="2400" dirty="0">
                          <a:effectLst/>
                          <a:latin typeface="Times New Roman"/>
                          <a:ea typeface="Times New Roman"/>
                        </a:rPr>
                        <a:t>halt or prevent deterioration of property values or structures within the plan of development area </a:t>
                      </a:r>
                      <a:r>
                        <a:rPr lang="en-US" sz="2400" b="1" u="sng" dirty="0">
                          <a:effectLst/>
                          <a:latin typeface="Times New Roman"/>
                          <a:ea typeface="Times New Roman"/>
                        </a:rPr>
                        <a:t>or</a:t>
                      </a:r>
                      <a:r>
                        <a:rPr lang="en-US" sz="2400" dirty="0">
                          <a:effectLst/>
                          <a:latin typeface="Times New Roman"/>
                          <a:ea typeface="Times New Roman"/>
                        </a:rPr>
                        <a:t> to halt or prevent the growth of blighted areas </a:t>
                      </a:r>
                      <a:r>
                        <a:rPr lang="en-US" sz="2400" dirty="0" smtClean="0">
                          <a:effectLst/>
                          <a:latin typeface="Times New Roman"/>
                          <a:ea typeface="Times New Roman"/>
                        </a:rPr>
                        <a:t>therein.</a:t>
                      </a:r>
                      <a:r>
                        <a:rPr lang="en-US" sz="2400" dirty="0">
                          <a:effectLst/>
                          <a:latin typeface="Times New Roman"/>
                          <a:ea typeface="Times New Roman"/>
                        </a:rPr>
                        <a:t> </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204525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5.05.16"/>
  <p:tag name="AS_TITLE" val="Aspose.Slides for .NET 4.0 Client Profile"/>
  <p:tag name="AS_VERSION" val="15.5.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extrusionClr>
              <a:prstClr val="black"/>
            </a:extrusionClr>
            <a:contourClr>
              <a:prstClr val="black"/>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2</TotalTime>
  <Words>1219</Words>
  <Application>Microsoft Office PowerPoint</Application>
  <PresentationFormat>On-screen Show (4:3)</PresentationFormat>
  <Paragraphs>147</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TAX INCREMENT FINANCING TOOLS   DDA AND URA CML 2018 CONFERENCE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Dianne Criswell</dc:creator>
  <cp:lastModifiedBy>Dianne Criswell</cp:lastModifiedBy>
  <cp:revision>2</cp:revision>
  <dcterms:created xsi:type="dcterms:W3CDTF">2018-05-22T00:20:25Z</dcterms:created>
  <dcterms:modified xsi:type="dcterms:W3CDTF">2018-05-24T15:59:45Z</dcterms:modified>
  <cp:version>0</cp:version>
</cp:coreProperties>
</file>