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m4v"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Trebuchet MS" panose="020B0603020202020204" pitchFamily="34" charset="0"/>
      <p:regular r:id="rId17"/>
      <p:bold r:id="rId18"/>
      <p:italic r:id="rId19"/>
      <p:boldItalic r:id="rId20"/>
    </p:embeddedFont>
    <p:embeddedFont>
      <p:font typeface="Verdana" panose="020B0604030504040204" pitchFamily="34" charset="0"/>
      <p:regular r:id="rId21"/>
      <p:bold r:id="rId22"/>
      <p:italic r:id="rId23"/>
      <p:boldItalic r:id="rId24"/>
    </p:embeddedFont>
    <p:embeddedFont>
      <p:font typeface="Rambla"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49144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799"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US" sz="1400"/>
              <a:t>Linda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is what it’s all about.  *Provide handout of the OD graphic and take them through the interactive piece. – Just highlight the Visionary Leadership example…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Business Case with key examples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visual description to show you what we mean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(Discuss Business Case and provide OD graphic w/ interactive piece)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City of Arvada is a great organization, a top workplace, and a well run City.  We also have opportunities where we can improve, and we know we are not immune to change.  If we don’t set our sights on the goal and deliberately plan, as a whole organization, to address change and the continuous improvement needed to sustain our greatness, we could lose it.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drivers of the OD initiative - new leadership with Mark's vision - FOCUS, the fact our organization is losing over 30% of our organization due to retirements in the next few years - need to create a culture that will attract and keep new talent while creating internal systems and structures that will help capture institutional knowledge and improve current processes.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City is undergoing a cultural transformation, led by a project team made up of CMO and HR management staff, and consultants.  For over a year the team has been working on developing the foundation for organizational development at the City on a scale that has never been done before.  A comprehensive assessment of the City’s current culture was conducted and results were compared with the framework of the Malcom Baldridge performance excellence criteria. As a result, eight key drivers for change and improvement were identified.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Can partner with CMO  - process improvement and innovation strategies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Partner with all departments to lead and coordinate internal trainers, work on emerging leaders program, create mentoring program</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Carrying the flag for vision, mission, values - integration and implementation of vmv in everything we do - operationally and strategically.  Provide alignment and accountability in all things vmv.  Weaving this throughout the fabric of our organization.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Per Baldrige best practices - we need this position.  Deliberate and intentional way to create strong structures and repeatable processes.  Every high performing organization has a strong OD program and dedicated staff.</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Help design and manage Leadership Academy, Arvada University.  Have someone dedicated to adult learning needs, trends, best practices.  If we are an organization that values training, our employees take notice and appreciate it.  Needing to provide exceptional services to our community means providing opportunities to our employees.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Help identify and train to organizational deficiencies and trends where the organization needs improvement.  Monitors linkage between curriculum and outputs in the organization.  Ensuring work meets needs of the organization.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Monitor success of OD program and report on ROI from training, development programs, alignment to strategy and operations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Succession Planning and Workforce Planning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Create some talking points around the drivers of the OD initiative - new leadership with Mark's vision - FOCUS, the fact our organization is losing over 30% of our organization due to retirements in the next few years - need to create a culture that will attract and keep new talent while creating internal systems and structures that will help capture institutional knowledge and improve current processes.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3"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799"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US" sz="1400"/>
              <a:t>Linda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Retention of quality people, strong cultural structure and values that remain in tact while everyone and everything is changing around us. Leadership capacity, effectiveness, energy, succession planning, collaboration and consistency throughout the organization, etc.</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drivers of the OD initiative - new leadership with Mark's vision - FOCUS, the fact our organization is losing over 30% of our organization due to retirements in the next few years - need to create a culture that will attract and keep new talent while creating internal systems and structures that will help capture institutional knowledge and improve current processes.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Revisiting our City’s vision, mission and values and updating them, if necessary, to ensure they are strong foundational guideposts for our identity as a City (“The Arvada Way”).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Ensuring we have strong and future-focused business strategies that are driven and reinforced by data and information, and making sure every one of us knows how we fit into the big picture.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Establishing sound, secure and relevant organizational structures and systems that effectively support the business goals and outcomes we aim to achieve.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Continuing to evolve and improve the way we attract, develop, reward and retain the talented people that make the City of Arvada great.    Making sure we are putting the right people in the right jobs, and investing in our professional and personal development and wellbeing. Ensuring we hold ourselves and each other accountable to a set of core behaviors that are the cornerstone for how we treat and relate to each other and our customers.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3"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799" y="4343399"/>
            <a:ext cx="5486282" cy="4114918"/>
          </a:xfrm>
          <a:prstGeom prst="rect">
            <a:avLst/>
          </a:prstGeom>
        </p:spPr>
        <p:txBody>
          <a:bodyPr lIns="89600" tIns="89600" rIns="89600" bIns="89600" anchor="t" anchorCtr="0">
            <a:noAutofit/>
          </a:bodyPr>
          <a:lstStyle/>
          <a:p>
            <a:pPr lvl="0">
              <a:spcBef>
                <a:spcPts val="0"/>
              </a:spcBef>
              <a:buNone/>
            </a:pPr>
            <a:r>
              <a:rPr lang="en-US" sz="1400"/>
              <a:t>Mark to develop and Mark and Marc will tag team</a:t>
            </a:r>
          </a:p>
        </p:txBody>
      </p:sp>
      <p:sp>
        <p:nvSpPr>
          <p:cNvPr id="193" name="Shape 193"/>
          <p:cNvSpPr txBox="1">
            <a:spLocks noGrp="1"/>
          </p:cNvSpPr>
          <p:nvPr>
            <p:ph type="sldNum" idx="12"/>
          </p:nvPr>
        </p:nvSpPr>
        <p:spPr>
          <a:xfrm>
            <a:off x="3884613" y="8685213"/>
            <a:ext cx="2971760" cy="457081"/>
          </a:xfrm>
          <a:prstGeom prst="rect">
            <a:avLst/>
          </a:prstGeom>
        </p:spPr>
        <p:txBody>
          <a:bodyPr lIns="89600" tIns="89600" rIns="89600" bIns="89600" anchor="b" anchorCtr="0">
            <a:noAutofit/>
          </a:bodyPr>
          <a:lstStyle/>
          <a:p>
            <a:pPr lvl="0">
              <a:spcBef>
                <a:spcPts val="0"/>
              </a:spcBef>
              <a:buClr>
                <a:srgbClr val="000000"/>
              </a:buClr>
              <a:buSzPct val="25000"/>
              <a:buFont typeface="Arial"/>
              <a:buNone/>
            </a:pPr>
            <a:fld id="{00000000-1234-1234-1234-123412341234}" type="slidenum">
              <a:rPr lang="en-US" sz="1400"/>
              <a:t>12</a:t>
            </a:fld>
            <a:endParaRPr 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799"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US" sz="1400"/>
              <a:t>Mark to cover and close out</a:t>
            </a:r>
          </a:p>
          <a:p>
            <a:pPr marL="0" marR="0" lvl="0" indent="0" algn="l" rtl="0">
              <a:spcBef>
                <a:spcPts val="0"/>
              </a:spcBef>
              <a:buSzPct val="25000"/>
              <a:buNone/>
            </a:pPr>
            <a:r>
              <a:rPr lang="en-US" sz="1400"/>
              <a:t>Mayor to say a few closing remarks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 will close by telling you this will take time.  All great things must be done with great care and patience…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Foundational Building Blocks just formed as part of the cultural transformation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Takes time to become a Values-based, accountability to high performance, customer-focused, results-driven, engaged workforce…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Provide Timeline – targets to achieve – the 5 main areas I just covered with you will require several months of development and several months of progress in order to be engrained in the culture – to become the fabric of who we are.  This truly is a cultural transformation.  Every leader in the City will need to be fully committed to ensure success.  Requires significant investment in our time and resources.  The employees who have been involved to-date will need to continue to lead the charge, and we will need more help as well.  The excitement around this is contagious, and we are developing a ground-swell of energy around this.  Will need to capture this energy and build on the excitement.  It won’t be easy and it will take time, but it will pay many dividends for years and years to come.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will keep you informed as we make progress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Current Budget: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$175,000/yr for organization-wide training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Budget Needed for future OD Success: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$175,000+/yr for training and development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$50,000/yr for LMS – *future costs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$50/hr avg consultant-led training cost per employee in 2016</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680 employees with 8 hours of consultant training per year = $272,000</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Budget Requested for OD Position:  $131,000/yr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3"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799"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799" y="4343399"/>
            <a:ext cx="5486282" cy="4114918"/>
          </a:xfrm>
          <a:prstGeom prst="rect">
            <a:avLst/>
          </a:prstGeom>
        </p:spPr>
        <p:txBody>
          <a:bodyPr lIns="89600" tIns="89600" rIns="89600" bIns="89600" anchor="t" anchorCtr="0">
            <a:noAutofit/>
          </a:bodyPr>
          <a:lstStyle/>
          <a:p>
            <a:pPr lvl="0">
              <a:spcBef>
                <a:spcPts val="0"/>
              </a:spcBef>
              <a:buNone/>
            </a:pPr>
            <a:r>
              <a:rPr lang="en-US" sz="1400"/>
              <a:t>Mark Deven to introduce and set stage.  Marc Williams will add comments </a:t>
            </a:r>
          </a:p>
        </p:txBody>
      </p:sp>
      <p:sp>
        <p:nvSpPr>
          <p:cNvPr id="101" name="Shape 101"/>
          <p:cNvSpPr txBox="1">
            <a:spLocks noGrp="1"/>
          </p:cNvSpPr>
          <p:nvPr>
            <p:ph type="sldNum" idx="12"/>
          </p:nvPr>
        </p:nvSpPr>
        <p:spPr>
          <a:xfrm>
            <a:off x="3884613" y="8685213"/>
            <a:ext cx="2971760" cy="457081"/>
          </a:xfrm>
          <a:prstGeom prst="rect">
            <a:avLst/>
          </a:prstGeom>
        </p:spPr>
        <p:txBody>
          <a:bodyPr lIns="89600" tIns="89600" rIns="89600" bIns="89600" anchor="b" anchorCtr="0">
            <a:noAutofit/>
          </a:bodyPr>
          <a:lstStyle/>
          <a:p>
            <a:pPr lvl="0">
              <a:spcBef>
                <a:spcPts val="0"/>
              </a:spcBef>
              <a:buClr>
                <a:srgbClr val="000000"/>
              </a:buClr>
              <a:buSzPct val="25000"/>
              <a:buFont typeface="Arial"/>
              <a:buNone/>
            </a:pPr>
            <a:fld id="{00000000-1234-1234-1234-123412341234}" type="slidenum">
              <a:rPr lang="en-US" sz="1400"/>
              <a:t>3</a:t>
            </a:fld>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799" y="4343399"/>
            <a:ext cx="5486399" cy="4114799"/>
          </a:xfrm>
          <a:prstGeom prst="rect">
            <a:avLst/>
          </a:prstGeom>
        </p:spPr>
        <p:txBody>
          <a:bodyPr lIns="89600" tIns="89600" rIns="89600" bIns="89600" anchor="t" anchorCtr="0">
            <a:noAutofit/>
          </a:bodyPr>
          <a:lstStyle/>
          <a:p>
            <a:pPr lvl="0">
              <a:spcBef>
                <a:spcPts val="0"/>
              </a:spcBef>
              <a:buNone/>
            </a:pPr>
            <a:r>
              <a:rPr lang="en-US" sz="1400"/>
              <a:t>Mark to hand off to Linda.  Linda to discuss details of OD initiative</a:t>
            </a:r>
          </a:p>
          <a:p>
            <a:pPr lvl="0">
              <a:spcBef>
                <a:spcPts val="0"/>
              </a:spcBef>
              <a:buNone/>
            </a:pPr>
            <a:r>
              <a:rPr lang="en-US" sz="1400"/>
              <a:t>assessment</a:t>
            </a:r>
          </a:p>
          <a:p>
            <a:pPr lvl="0">
              <a:spcBef>
                <a:spcPts val="0"/>
              </a:spcBef>
              <a:buNone/>
            </a:pPr>
            <a:r>
              <a:rPr lang="en-US" sz="1400"/>
              <a:t>need for change</a:t>
            </a:r>
          </a:p>
          <a:p>
            <a:pPr lvl="0">
              <a:spcBef>
                <a:spcPts val="0"/>
              </a:spcBef>
              <a:buNone/>
            </a:pPr>
            <a:endParaRPr sz="1400"/>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799"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endParaRPr sz="1400"/>
          </a:p>
          <a:p>
            <a:pPr marL="0" marR="0" lvl="0" indent="0" algn="l" rtl="0">
              <a:spcBef>
                <a:spcPts val="0"/>
              </a:spcBef>
              <a:buSzPct val="25000"/>
              <a:buNone/>
            </a:pPr>
            <a:r>
              <a:rPr lang="en-US" sz="1400"/>
              <a:t>Linda to discuss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Based on organizational assessments – all in alignment with LT, MMT, Supervisors and Employees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Large numbers of employees provided input – get statistics from LT, MMT and employee assessments -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With goal in mind – high performance, proven results, improved services, engaged employees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Visual GRAPH of the 8 areas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1st Key area of the 8 – VMV…..these are in no particular order, however the first and most important piece of development, what sets the foundational core for our culture, is the VMV, so this is exactly where we started.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799"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US" sz="1400"/>
              <a:t>Linda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Shining Stars – true admiration for these people, their dedication, their creativity, their commitment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Project Team</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Steering Committee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Culture Design Committee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EPM Committee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Employee Committee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Communications Sub-Committee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Almost 80 employees involved in one way or another– over 10% of our workforce. 670 employees/80 = about 10 – 11% of our workforce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assessments – all of LT, majority of MMT, in feedback groups and one on one meetings.  Employee body received survey – Google survey – employees and front line supervisors.  370 of 620 responded – about 60% response rate.  Asked specific questions relating to the identified eight development areas from LT/MMT interviews and focus groups. Looked for alignment and verification.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3"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799"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US" sz="1400"/>
              <a:t>Mark and Linda to take the next three slides - VMV</a:t>
            </a:r>
          </a:p>
          <a:p>
            <a:pPr marL="0" marR="0" lvl="0" indent="0" algn="l" rtl="0">
              <a:spcBef>
                <a:spcPts val="0"/>
              </a:spcBef>
              <a:buSzPct val="25000"/>
              <a:buNone/>
            </a:pPr>
            <a:r>
              <a:rPr lang="en-US" sz="1400"/>
              <a:t>with Marc to add color</a:t>
            </a:r>
          </a:p>
          <a:p>
            <a:pPr marL="0" marR="0" lvl="0" indent="0" algn="l" rtl="0">
              <a:spcBef>
                <a:spcPts val="0"/>
              </a:spcBef>
              <a:buSzPct val="25000"/>
              <a:buNone/>
            </a:pPr>
            <a:endParaRPr sz="1400"/>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Excited to introduce to you our new Vision, Mission, Values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are some pictures from our Launch.  I’ll mention some highlights in a minute.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Regarding the creation of the VMV – these were developed by our employees.  These come from our employees – input from every department and every level of the organization.  We have many employees feeling great pride in being a part of the creation of these.  Can’t tell you enough how impressed I am with the amazing people who work here.  Going through this process over the past year has highlighted the caliber, creativity and dedication of our employees – have incredible people who care deeply about Arvada – so powerful to see.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Provide the new VMV – bring wallet cards for City Council.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Discuss development, meaning, stories, etc,</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Discuss Launch – celebration and new beginning – the emphasis on building more excellence, improving our organization to be successful and sustainable for years to come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3"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799" y="4343399"/>
            <a:ext cx="5486399" cy="4114799"/>
          </a:xfrm>
          <a:prstGeom prst="rect">
            <a:avLst/>
          </a:prstGeom>
        </p:spPr>
        <p:txBody>
          <a:bodyPr lIns="89600" tIns="89600" rIns="89600" bIns="89600" anchor="t" anchorCtr="0">
            <a:noAutofit/>
          </a:bodyPr>
          <a:lstStyle/>
          <a:p>
            <a:pPr lvl="0">
              <a:spcBef>
                <a:spcPts val="0"/>
              </a:spcBef>
              <a:buNone/>
            </a:pPr>
            <a:r>
              <a:rPr lang="en-US" sz="1400"/>
              <a:t>Carrie, is it possible to add the video clip of the mayor reciting the mission statement during the VMV launch?</a:t>
            </a: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799" y="4343399"/>
            <a:ext cx="5486399" cy="4114799"/>
          </a:xfrm>
          <a:prstGeom prst="rect">
            <a:avLst/>
          </a:prstGeom>
        </p:spPr>
        <p:txBody>
          <a:bodyPr lIns="89600" tIns="89600" rIns="89600" bIns="89600" anchor="t" anchorCtr="0">
            <a:noAutofit/>
          </a:bodyPr>
          <a:lstStyle/>
          <a:p>
            <a:pPr lvl="0">
              <a:spcBef>
                <a:spcPts val="0"/>
              </a:spcBef>
              <a:buNone/>
            </a:pPr>
            <a:r>
              <a:rPr lang="en-US" sz="1400"/>
              <a:t>EPM - defines the behaviors that support the Values</a:t>
            </a: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7" name="Shape 1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pic>
        <p:nvPicPr>
          <p:cNvPr id="19" name="Shape 19" descr="COA_2014_Color_CMYK-1-201501091144[1].jpg"/>
          <p:cNvPicPr preferRelativeResize="0"/>
          <p:nvPr/>
        </p:nvPicPr>
        <p:blipFill>
          <a:blip r:embed="rId2">
            <a:alphaModFix/>
          </a:blip>
          <a:stretch>
            <a:fillRect/>
          </a:stretch>
        </p:blipFill>
        <p:spPr>
          <a:xfrm>
            <a:off x="5236123" y="6049973"/>
            <a:ext cx="2373249" cy="4913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75" name="Shape 75"/>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81" name="Shape 81"/>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22" name="Shape 22"/>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A91"/>
              </a:buClr>
              <a:buFont typeface="Arial"/>
              <a:buNone/>
              <a:defRPr sz="3200" b="0" i="0" u="none" strike="noStrike" cap="none">
                <a:solidFill>
                  <a:srgbClr val="888A91"/>
                </a:solidFill>
                <a:latin typeface="Arial"/>
                <a:ea typeface="Arial"/>
                <a:cs typeface="Arial"/>
                <a:sym typeface="Arial"/>
              </a:defRPr>
            </a:lvl1pPr>
            <a:lvl2pPr marL="457200" marR="0" lvl="1" indent="0" algn="ctr" rtl="0">
              <a:spcBef>
                <a:spcPts val="560"/>
              </a:spcBef>
              <a:spcAft>
                <a:spcPts val="0"/>
              </a:spcAft>
              <a:buClr>
                <a:srgbClr val="888A91"/>
              </a:buClr>
              <a:buFont typeface="Arial"/>
              <a:buNone/>
              <a:defRPr sz="2800" b="0" i="0" u="none" strike="noStrike" cap="none">
                <a:solidFill>
                  <a:srgbClr val="888A91"/>
                </a:solidFill>
                <a:latin typeface="Arial"/>
                <a:ea typeface="Arial"/>
                <a:cs typeface="Arial"/>
                <a:sym typeface="Arial"/>
              </a:defRPr>
            </a:lvl2pPr>
            <a:lvl3pPr marL="914400" marR="0" lvl="2" indent="0" algn="ctr" rtl="0">
              <a:spcBef>
                <a:spcPts val="480"/>
              </a:spcBef>
              <a:spcAft>
                <a:spcPts val="0"/>
              </a:spcAft>
              <a:buClr>
                <a:srgbClr val="888A91"/>
              </a:buClr>
              <a:buFont typeface="Arial"/>
              <a:buNone/>
              <a:defRPr sz="2400" b="0" i="0" u="none" strike="noStrike" cap="none">
                <a:solidFill>
                  <a:srgbClr val="888A91"/>
                </a:solidFill>
                <a:latin typeface="Arial"/>
                <a:ea typeface="Arial"/>
                <a:cs typeface="Arial"/>
                <a:sym typeface="Arial"/>
              </a:defRPr>
            </a:lvl3pPr>
            <a:lvl4pPr marL="1371600" marR="0" lvl="3" indent="0" algn="ctr" rtl="0">
              <a:spcBef>
                <a:spcPts val="400"/>
              </a:spcBef>
              <a:spcAft>
                <a:spcPts val="0"/>
              </a:spcAft>
              <a:buClr>
                <a:srgbClr val="888A91"/>
              </a:buClr>
              <a:buFont typeface="Arial"/>
              <a:buNone/>
              <a:defRPr sz="2000" b="0" i="0" u="none" strike="noStrike" cap="none">
                <a:solidFill>
                  <a:srgbClr val="888A91"/>
                </a:solidFill>
                <a:latin typeface="Arial"/>
                <a:ea typeface="Arial"/>
                <a:cs typeface="Arial"/>
                <a:sym typeface="Arial"/>
              </a:defRPr>
            </a:lvl4pPr>
            <a:lvl5pPr marL="1828800" marR="0" lvl="4" indent="0" algn="ctr" rtl="0">
              <a:spcBef>
                <a:spcPts val="400"/>
              </a:spcBef>
              <a:spcAft>
                <a:spcPts val="0"/>
              </a:spcAft>
              <a:buClr>
                <a:srgbClr val="888A91"/>
              </a:buClr>
              <a:buFont typeface="Arial"/>
              <a:buNone/>
              <a:defRPr sz="2000" b="0" i="0" u="none" strike="noStrike" cap="none">
                <a:solidFill>
                  <a:srgbClr val="888A91"/>
                </a:solidFill>
                <a:latin typeface="Arial"/>
                <a:ea typeface="Arial"/>
                <a:cs typeface="Arial"/>
                <a:sym typeface="Arial"/>
              </a:defRPr>
            </a:lvl5pPr>
            <a:lvl6pPr marL="2286000" marR="0" lvl="5" indent="0" algn="ctr" rtl="0">
              <a:spcBef>
                <a:spcPts val="400"/>
              </a:spcBef>
              <a:buClr>
                <a:srgbClr val="888A91"/>
              </a:buClr>
              <a:buFont typeface="Arial"/>
              <a:buNone/>
              <a:defRPr sz="2000" b="0" i="0" u="none" strike="noStrike" cap="none">
                <a:solidFill>
                  <a:srgbClr val="888A91"/>
                </a:solidFill>
                <a:latin typeface="Arial"/>
                <a:ea typeface="Arial"/>
                <a:cs typeface="Arial"/>
                <a:sym typeface="Arial"/>
              </a:defRPr>
            </a:lvl6pPr>
            <a:lvl7pPr marL="2743200" marR="0" lvl="6" indent="0" algn="ctr" rtl="0">
              <a:spcBef>
                <a:spcPts val="400"/>
              </a:spcBef>
              <a:buClr>
                <a:srgbClr val="888A91"/>
              </a:buClr>
              <a:buFont typeface="Arial"/>
              <a:buNone/>
              <a:defRPr sz="2000" b="0" i="0" u="none" strike="noStrike" cap="none">
                <a:solidFill>
                  <a:srgbClr val="888A91"/>
                </a:solidFill>
                <a:latin typeface="Arial"/>
                <a:ea typeface="Arial"/>
                <a:cs typeface="Arial"/>
                <a:sym typeface="Arial"/>
              </a:defRPr>
            </a:lvl7pPr>
            <a:lvl8pPr marL="3200400" marR="0" lvl="7" indent="0" algn="ctr" rtl="0">
              <a:spcBef>
                <a:spcPts val="400"/>
              </a:spcBef>
              <a:buClr>
                <a:srgbClr val="888A91"/>
              </a:buClr>
              <a:buFont typeface="Arial"/>
              <a:buNone/>
              <a:defRPr sz="2000" b="0" i="0" u="none" strike="noStrike" cap="none">
                <a:solidFill>
                  <a:srgbClr val="888A91"/>
                </a:solidFill>
                <a:latin typeface="Arial"/>
                <a:ea typeface="Arial"/>
                <a:cs typeface="Arial"/>
                <a:sym typeface="Arial"/>
              </a:defRPr>
            </a:lvl8pPr>
            <a:lvl9pPr marL="3657600" marR="0" lvl="8" indent="0" algn="ctr" rtl="0">
              <a:spcBef>
                <a:spcPts val="400"/>
              </a:spcBef>
              <a:buClr>
                <a:srgbClr val="888A91"/>
              </a:buClr>
              <a:buFont typeface="Arial"/>
              <a:buNone/>
              <a:defRPr sz="2000" b="0" i="0" u="none" strike="noStrike" cap="none">
                <a:solidFill>
                  <a:srgbClr val="888A91"/>
                </a:solidFill>
                <a:latin typeface="Arial"/>
                <a:ea typeface="Arial"/>
                <a:cs typeface="Arial"/>
                <a:sym typeface="Arial"/>
              </a:defRPr>
            </a:lvl9pPr>
          </a:lstStyle>
          <a:p>
            <a:endParaRPr/>
          </a:p>
        </p:txBody>
      </p:sp>
      <p:sp>
        <p:nvSpPr>
          <p:cNvPr id="23" name="Shape 2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pic>
        <p:nvPicPr>
          <p:cNvPr id="26" name="Shape 26" descr="COA_2014_Color_CMYK-1-201501091144[1].jpg"/>
          <p:cNvPicPr preferRelativeResize="0"/>
          <p:nvPr/>
        </p:nvPicPr>
        <p:blipFill>
          <a:blip r:embed="rId2">
            <a:alphaModFix/>
          </a:blip>
          <a:stretch>
            <a:fillRect/>
          </a:stretch>
        </p:blipFill>
        <p:spPr>
          <a:xfrm>
            <a:off x="5236123" y="6049973"/>
            <a:ext cx="2373249" cy="4913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29" name="Shape 2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A91"/>
              </a:buClr>
              <a:buFont typeface="Arial"/>
              <a:buNone/>
              <a:defRPr sz="2000" b="0" i="0" u="none" strike="noStrike" cap="none">
                <a:solidFill>
                  <a:srgbClr val="888A91"/>
                </a:solidFill>
                <a:latin typeface="Arial"/>
                <a:ea typeface="Arial"/>
                <a:cs typeface="Arial"/>
                <a:sym typeface="Arial"/>
              </a:defRPr>
            </a:lvl1pPr>
            <a:lvl2pPr marL="457200" marR="0" lvl="1" indent="0" algn="l" rtl="0">
              <a:spcBef>
                <a:spcPts val="360"/>
              </a:spcBef>
              <a:spcAft>
                <a:spcPts val="0"/>
              </a:spcAft>
              <a:buClr>
                <a:srgbClr val="888A91"/>
              </a:buClr>
              <a:buFont typeface="Arial"/>
              <a:buNone/>
              <a:defRPr sz="1800" b="0" i="0" u="none" strike="noStrike" cap="none">
                <a:solidFill>
                  <a:srgbClr val="888A91"/>
                </a:solidFill>
                <a:latin typeface="Arial"/>
                <a:ea typeface="Arial"/>
                <a:cs typeface="Arial"/>
                <a:sym typeface="Arial"/>
              </a:defRPr>
            </a:lvl2pPr>
            <a:lvl3pPr marL="914400" marR="0" lvl="2" indent="0" algn="l" rtl="0">
              <a:spcBef>
                <a:spcPts val="320"/>
              </a:spcBef>
              <a:spcAft>
                <a:spcPts val="0"/>
              </a:spcAft>
              <a:buClr>
                <a:srgbClr val="888A91"/>
              </a:buClr>
              <a:buFont typeface="Arial"/>
              <a:buNone/>
              <a:defRPr sz="1600" b="0" i="0" u="none" strike="noStrike" cap="none">
                <a:solidFill>
                  <a:srgbClr val="888A91"/>
                </a:solidFill>
                <a:latin typeface="Arial"/>
                <a:ea typeface="Arial"/>
                <a:cs typeface="Arial"/>
                <a:sym typeface="Arial"/>
              </a:defRPr>
            </a:lvl3pPr>
            <a:lvl4pPr marL="1371600" marR="0" lvl="3" indent="0" algn="l" rtl="0">
              <a:spcBef>
                <a:spcPts val="280"/>
              </a:spcBef>
              <a:spcAft>
                <a:spcPts val="0"/>
              </a:spcAft>
              <a:buClr>
                <a:srgbClr val="888A91"/>
              </a:buClr>
              <a:buFont typeface="Arial"/>
              <a:buNone/>
              <a:defRPr sz="1400" b="0" i="0" u="none" strike="noStrike" cap="none">
                <a:solidFill>
                  <a:srgbClr val="888A91"/>
                </a:solidFill>
                <a:latin typeface="Arial"/>
                <a:ea typeface="Arial"/>
                <a:cs typeface="Arial"/>
                <a:sym typeface="Arial"/>
              </a:defRPr>
            </a:lvl4pPr>
            <a:lvl5pPr marL="1828800" marR="0" lvl="4" indent="0" algn="l" rtl="0">
              <a:spcBef>
                <a:spcPts val="280"/>
              </a:spcBef>
              <a:spcAft>
                <a:spcPts val="0"/>
              </a:spcAft>
              <a:buClr>
                <a:srgbClr val="888A91"/>
              </a:buClr>
              <a:buFont typeface="Arial"/>
              <a:buNone/>
              <a:defRPr sz="1400" b="0" i="0" u="none" strike="noStrike" cap="none">
                <a:solidFill>
                  <a:srgbClr val="888A91"/>
                </a:solidFill>
                <a:latin typeface="Arial"/>
                <a:ea typeface="Arial"/>
                <a:cs typeface="Arial"/>
                <a:sym typeface="Arial"/>
              </a:defRPr>
            </a:lvl5pPr>
            <a:lvl6pPr marL="2286000" marR="0" lvl="5" indent="0" algn="l" rtl="0">
              <a:spcBef>
                <a:spcPts val="280"/>
              </a:spcBef>
              <a:buClr>
                <a:srgbClr val="888A91"/>
              </a:buClr>
              <a:buFont typeface="Arial"/>
              <a:buNone/>
              <a:defRPr sz="1400" b="0" i="0" u="none" strike="noStrike" cap="none">
                <a:solidFill>
                  <a:srgbClr val="888A91"/>
                </a:solidFill>
                <a:latin typeface="Arial"/>
                <a:ea typeface="Arial"/>
                <a:cs typeface="Arial"/>
                <a:sym typeface="Arial"/>
              </a:defRPr>
            </a:lvl6pPr>
            <a:lvl7pPr marL="2743200" marR="0" lvl="6" indent="0" algn="l" rtl="0">
              <a:spcBef>
                <a:spcPts val="280"/>
              </a:spcBef>
              <a:buClr>
                <a:srgbClr val="888A91"/>
              </a:buClr>
              <a:buFont typeface="Arial"/>
              <a:buNone/>
              <a:defRPr sz="1400" b="0" i="0" u="none" strike="noStrike" cap="none">
                <a:solidFill>
                  <a:srgbClr val="888A91"/>
                </a:solidFill>
                <a:latin typeface="Arial"/>
                <a:ea typeface="Arial"/>
                <a:cs typeface="Arial"/>
                <a:sym typeface="Arial"/>
              </a:defRPr>
            </a:lvl7pPr>
            <a:lvl8pPr marL="3200400" marR="0" lvl="7" indent="0" algn="l" rtl="0">
              <a:spcBef>
                <a:spcPts val="280"/>
              </a:spcBef>
              <a:buClr>
                <a:srgbClr val="888A91"/>
              </a:buClr>
              <a:buFont typeface="Arial"/>
              <a:buNone/>
              <a:defRPr sz="1400" b="0" i="0" u="none" strike="noStrike" cap="none">
                <a:solidFill>
                  <a:srgbClr val="888A91"/>
                </a:solidFill>
                <a:latin typeface="Arial"/>
                <a:ea typeface="Arial"/>
                <a:cs typeface="Arial"/>
                <a:sym typeface="Arial"/>
              </a:defRPr>
            </a:lvl8pPr>
            <a:lvl9pPr marL="3657600" marR="0" lvl="8" indent="0" algn="l" rtl="0">
              <a:spcBef>
                <a:spcPts val="280"/>
              </a:spcBef>
              <a:buClr>
                <a:srgbClr val="888A91"/>
              </a:buClr>
              <a:buFont typeface="Arial"/>
              <a:buNone/>
              <a:defRPr sz="1400" b="0" i="0" u="none" strike="noStrike" cap="none">
                <a:solidFill>
                  <a:srgbClr val="888A9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pic>
        <p:nvPicPr>
          <p:cNvPr id="33" name="Shape 33" descr="COA_2014_Color_CMYK-1-201501091144[1].jpg"/>
          <p:cNvPicPr preferRelativeResize="0"/>
          <p:nvPr/>
        </p:nvPicPr>
        <p:blipFill>
          <a:blip r:embed="rId2">
            <a:alphaModFix/>
          </a:blip>
          <a:stretch>
            <a:fillRect/>
          </a:stretch>
        </p:blipFill>
        <p:spPr>
          <a:xfrm>
            <a:off x="5236123" y="6049973"/>
            <a:ext cx="2373249" cy="4913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36" name="Shape 36"/>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43" name="Shape 43"/>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52" name="Shape 5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61" name="Shape 61"/>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68" name="Shape 68"/>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t="-1999" b="-1999"/>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1pPr>
            <a:lvl2pPr marL="0" marR="0" lvl="1"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2pPr>
            <a:lvl3pPr marL="0" marR="0" lvl="2"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3pPr>
            <a:lvl4pPr marL="0" marR="0" lvl="3"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4pPr>
            <a:lvl5pPr marL="0" marR="0" lvl="4"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5pPr>
            <a:lvl6pPr marL="457200" marR="0" lvl="5"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6pPr>
            <a:lvl7pPr marL="914400" marR="0" lvl="6"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7pPr>
            <a:lvl8pPr marL="1371600" marR="0" lvl="7"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8pPr>
            <a:lvl9pPr marL="1828800" marR="0" lvl="8" indent="0" algn="ctr" rtl="0">
              <a:spcBef>
                <a:spcPts val="0"/>
              </a:spcBef>
              <a:spcAft>
                <a:spcPts val="0"/>
              </a:spcAft>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1" name="Shape 1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A9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A91"/>
                </a:solidFill>
                <a:latin typeface="Arial"/>
                <a:ea typeface="Arial"/>
                <a:cs typeface="Arial"/>
                <a:sym typeface="Arial"/>
              </a:rPr>
              <a:t>‹#›</a:t>
            </a:fld>
            <a:endParaRPr lang="en-US" sz="1200" b="0" i="0" u="none" strike="noStrike" cap="none">
              <a:solidFill>
                <a:srgbClr val="888A9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a/arvada.org/presentation/d/1AY5z369TMrsBima6LqE2Ycvz9bmAACLed8u2zVIM9S0/pub?start=false&amp;loop=false&amp;delayms=3000"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4v"/><Relationship Id="rId1" Type="http://schemas.microsoft.com/office/2007/relationships/media" Target="../media/media1.m4v"/><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81000" y="274637"/>
            <a:ext cx="8305799" cy="46783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Trebuchet MS"/>
                <a:ea typeface="Trebuchet MS"/>
                <a:cs typeface="Trebuchet MS"/>
                <a:sym typeface="Trebuchet MS"/>
              </a:rPr>
              <a:t/>
            </a:r>
            <a:br>
              <a:rPr lang="en-US" sz="4400" b="0" i="0" u="none" strike="noStrike" cap="none">
                <a:solidFill>
                  <a:schemeClr val="dk1"/>
                </a:solidFill>
                <a:latin typeface="Trebuchet MS"/>
                <a:ea typeface="Trebuchet MS"/>
                <a:cs typeface="Trebuchet MS"/>
                <a:sym typeface="Trebuchet MS"/>
              </a:rPr>
            </a:br>
            <a:r>
              <a:rPr lang="en-US" sz="4400" b="0" i="0" u="none" strike="noStrike" cap="none">
                <a:solidFill>
                  <a:schemeClr val="dk1"/>
                </a:solidFill>
                <a:latin typeface="Trebuchet MS"/>
                <a:ea typeface="Trebuchet MS"/>
                <a:cs typeface="Trebuchet MS"/>
                <a:sym typeface="Trebuchet MS"/>
              </a:rPr>
              <a:t/>
            </a:r>
            <a:br>
              <a:rPr lang="en-US" sz="4400" b="0" i="0" u="none" strike="noStrike" cap="none">
                <a:solidFill>
                  <a:schemeClr val="dk1"/>
                </a:solidFill>
                <a:latin typeface="Trebuchet MS"/>
                <a:ea typeface="Trebuchet MS"/>
                <a:cs typeface="Trebuchet MS"/>
                <a:sym typeface="Trebuchet MS"/>
              </a:rPr>
            </a:br>
            <a:r>
              <a:rPr lang="en-US" sz="4400" b="0" i="0" u="none" strike="noStrike" cap="none">
                <a:solidFill>
                  <a:schemeClr val="dk1"/>
                </a:solidFill>
                <a:latin typeface="Trebuchet MS"/>
                <a:ea typeface="Trebuchet MS"/>
                <a:cs typeface="Trebuchet MS"/>
                <a:sym typeface="Trebuchet MS"/>
              </a:rPr>
              <a:t/>
            </a:r>
            <a:br>
              <a:rPr lang="en-US" sz="4400" b="0" i="0" u="none" strike="noStrike" cap="none">
                <a:solidFill>
                  <a:schemeClr val="dk1"/>
                </a:solidFill>
                <a:latin typeface="Trebuchet MS"/>
                <a:ea typeface="Trebuchet MS"/>
                <a:cs typeface="Trebuchet MS"/>
                <a:sym typeface="Trebuchet MS"/>
              </a:rPr>
            </a:br>
            <a:r>
              <a:rPr lang="en-US" sz="4400" b="0" i="0" u="none" strike="noStrike" cap="none">
                <a:solidFill>
                  <a:schemeClr val="dk1"/>
                </a:solidFill>
                <a:latin typeface="Trebuchet MS"/>
                <a:ea typeface="Trebuchet MS"/>
                <a:cs typeface="Trebuchet MS"/>
                <a:sym typeface="Trebuchet MS"/>
              </a:rPr>
              <a:t>CML’s 95</a:t>
            </a:r>
            <a:r>
              <a:rPr lang="en-US" sz="4400" b="0" i="0" u="none" strike="noStrike" cap="none" baseline="30000">
                <a:solidFill>
                  <a:schemeClr val="dk1"/>
                </a:solidFill>
                <a:latin typeface="Trebuchet MS"/>
                <a:ea typeface="Trebuchet MS"/>
                <a:cs typeface="Trebuchet MS"/>
                <a:sym typeface="Trebuchet MS"/>
              </a:rPr>
              <a:t>th</a:t>
            </a:r>
            <a:r>
              <a:rPr lang="en-US" sz="4400" b="0" i="0" u="none" strike="noStrike" cap="none">
                <a:solidFill>
                  <a:schemeClr val="dk1"/>
                </a:solidFill>
                <a:latin typeface="Trebuchet MS"/>
                <a:ea typeface="Trebuchet MS"/>
                <a:cs typeface="Trebuchet MS"/>
                <a:sym typeface="Trebuchet MS"/>
              </a:rPr>
              <a:t> Annual Conference</a:t>
            </a:r>
            <a:br>
              <a:rPr lang="en-US" sz="4400" b="0" i="0" u="none" strike="noStrike" cap="none">
                <a:solidFill>
                  <a:schemeClr val="dk1"/>
                </a:solidFill>
                <a:latin typeface="Trebuchet MS"/>
                <a:ea typeface="Trebuchet MS"/>
                <a:cs typeface="Trebuchet MS"/>
                <a:sym typeface="Trebuchet MS"/>
              </a:rPr>
            </a:br>
            <a:r>
              <a:rPr lang="en-US" sz="4400" b="0" i="0" u="none" strike="noStrike" cap="none">
                <a:solidFill>
                  <a:schemeClr val="dk1"/>
                </a:solidFill>
                <a:latin typeface="Trebuchet MS"/>
                <a:ea typeface="Trebuchet MS"/>
                <a:cs typeface="Trebuchet MS"/>
                <a:sym typeface="Trebuchet MS"/>
              </a:rPr>
              <a:t>June 20 – 23, 2017</a:t>
            </a:r>
            <a:br>
              <a:rPr lang="en-US" sz="4400" b="0" i="0" u="none" strike="noStrike" cap="none">
                <a:solidFill>
                  <a:schemeClr val="dk1"/>
                </a:solidFill>
                <a:latin typeface="Trebuchet MS"/>
                <a:ea typeface="Trebuchet MS"/>
                <a:cs typeface="Trebuchet MS"/>
                <a:sym typeface="Trebuchet MS"/>
              </a:rPr>
            </a:br>
            <a:r>
              <a:rPr lang="en-US" sz="4400" b="0" i="0" u="none" strike="noStrike" cap="none">
                <a:solidFill>
                  <a:schemeClr val="dk1"/>
                </a:solidFill>
                <a:latin typeface="Trebuchet MS"/>
                <a:ea typeface="Trebuchet MS"/>
                <a:cs typeface="Trebuchet MS"/>
                <a:sym typeface="Trebuchet MS"/>
              </a:rPr>
              <a:t>Breckenridge</a:t>
            </a:r>
          </a:p>
        </p:txBody>
      </p:sp>
      <p:pic>
        <p:nvPicPr>
          <p:cNvPr id="91" name="Shape 91"/>
          <p:cNvPicPr preferRelativeResize="0"/>
          <p:nvPr/>
        </p:nvPicPr>
        <p:blipFill rotWithShape="1">
          <a:blip r:embed="rId3">
            <a:alphaModFix/>
          </a:blip>
          <a:srcRect/>
          <a:stretch/>
        </p:blipFill>
        <p:spPr>
          <a:xfrm>
            <a:off x="3228975" y="860425"/>
            <a:ext cx="2609849" cy="137159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Why is this important?</a:t>
            </a:r>
          </a:p>
        </p:txBody>
      </p:sp>
      <p:sp>
        <p:nvSpPr>
          <p:cNvPr id="180" name="Shape 180"/>
          <p:cNvSpPr txBox="1">
            <a:spLocks noGrp="1"/>
          </p:cNvSpPr>
          <p:nvPr>
            <p:ph type="body" idx="4294967295"/>
          </p:nvPr>
        </p:nvSpPr>
        <p:spPr>
          <a:xfrm>
            <a:off x="381000" y="1219200"/>
            <a:ext cx="8229600" cy="4526100"/>
          </a:xfrm>
          <a:prstGeom prst="rect">
            <a:avLst/>
          </a:prstGeom>
          <a:noFill/>
          <a:ln>
            <a:noFill/>
          </a:ln>
        </p:spPr>
        <p:txBody>
          <a:bodyPr lIns="91425" tIns="45700" rIns="91425" bIns="45700" anchor="t" anchorCtr="0">
            <a:noAutofit/>
          </a:bodyPr>
          <a:lstStyle/>
          <a:p>
            <a:pPr marL="109728" marR="0" lvl="0" indent="-8128" algn="ctr" rtl="0">
              <a:spcBef>
                <a:spcPts val="0"/>
              </a:spcBef>
              <a:spcAft>
                <a:spcPts val="0"/>
              </a:spcAft>
              <a:buClr>
                <a:schemeClr val="accent1"/>
              </a:buClr>
              <a:buSzPct val="25000"/>
              <a:buFont typeface="Noto Sans Symbols"/>
              <a:buNone/>
            </a:pPr>
            <a:r>
              <a:rPr lang="en-US" sz="2700" b="0" i="0" u="none" strike="noStrike" cap="none">
                <a:solidFill>
                  <a:schemeClr val="dk1"/>
                </a:solidFill>
                <a:latin typeface="Rambla"/>
                <a:ea typeface="Rambla"/>
                <a:cs typeface="Rambla"/>
                <a:sym typeface="Rambla"/>
              </a:rPr>
              <a:t>Pursuing Excellence – The Arvada Way</a:t>
            </a:r>
          </a:p>
        </p:txBody>
      </p:sp>
      <p:pic>
        <p:nvPicPr>
          <p:cNvPr id="181" name="Shape 181">
            <a:hlinkClick r:id="rId3"/>
          </p:cNvPr>
          <p:cNvPicPr preferRelativeResize="0"/>
          <p:nvPr/>
        </p:nvPicPr>
        <p:blipFill rotWithShape="1">
          <a:blip r:embed="rId4">
            <a:alphaModFix/>
          </a:blip>
          <a:srcRect/>
          <a:stretch/>
        </p:blipFill>
        <p:spPr>
          <a:xfrm>
            <a:off x="1923125" y="1992700"/>
            <a:ext cx="4702500" cy="47268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This will benefit…</a:t>
            </a:r>
          </a:p>
          <a:p>
            <a:pPr marL="621792" marR="0" lvl="1" indent="-240791"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The Organization</a:t>
            </a:r>
          </a:p>
          <a:p>
            <a:pPr marL="621792" marR="0" lvl="1" indent="-240791"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All Employees</a:t>
            </a:r>
          </a:p>
          <a:p>
            <a:pPr marL="621792" marR="0" lvl="1" indent="-240791"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Our Citizens</a:t>
            </a:r>
          </a:p>
          <a:p>
            <a:pPr marL="621792" marR="0" lvl="1" indent="-240791"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Our Community</a:t>
            </a:r>
          </a:p>
          <a:p>
            <a:pPr marL="457200" marR="0" lvl="0" indent="-45720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What does this look like?</a:t>
            </a:r>
          </a:p>
          <a:p>
            <a:pPr marL="713232" marR="0" lvl="1" indent="-459232"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Focused direction, strategy and operations</a:t>
            </a:r>
          </a:p>
          <a:p>
            <a:pPr marL="713232" marR="0" lvl="1" indent="-459232"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Empowered, engaged, well-trained employees</a:t>
            </a:r>
          </a:p>
          <a:p>
            <a:pPr marL="713232" marR="0" lvl="1" indent="-459232"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Excellent, timely, consistent service</a:t>
            </a:r>
          </a:p>
          <a:p>
            <a:pPr marL="713232" marR="0" lvl="1" indent="-459232" algn="l" rtl="0">
              <a:spcBef>
                <a:spcPts val="324"/>
              </a:spcBef>
              <a:spcAft>
                <a:spcPts val="0"/>
              </a:spcAft>
              <a:buClr>
                <a:schemeClr val="accent1"/>
              </a:buClr>
              <a:buSzPct val="100000"/>
              <a:buFont typeface="Verdana"/>
              <a:buChar char="◦"/>
            </a:pPr>
            <a:r>
              <a:rPr lang="en-US" sz="2300" b="0" i="0" u="none" strike="noStrike" cap="none">
                <a:solidFill>
                  <a:schemeClr val="dk1"/>
                </a:solidFill>
                <a:latin typeface="Rambla"/>
                <a:ea typeface="Rambla"/>
                <a:cs typeface="Rambla"/>
                <a:sym typeface="Rambla"/>
              </a:rPr>
              <a:t>A desired place in which to live, work, play</a:t>
            </a:r>
          </a:p>
          <a:p>
            <a:pPr marL="713232" marR="0" lvl="1" indent="-459232" algn="l" rtl="0">
              <a:spcBef>
                <a:spcPts val="324"/>
              </a:spcBef>
              <a:spcAft>
                <a:spcPts val="0"/>
              </a:spcAft>
              <a:buClr>
                <a:schemeClr val="accent1"/>
              </a:buClr>
              <a:buSzPct val="100000"/>
              <a:buFont typeface="Verdana"/>
              <a:buNone/>
            </a:pPr>
            <a:endParaRPr sz="2300" b="0" i="0" u="none" strike="noStrike" cap="none">
              <a:solidFill>
                <a:schemeClr val="dk1"/>
              </a:solidFill>
              <a:latin typeface="Rambla"/>
              <a:ea typeface="Rambla"/>
              <a:cs typeface="Rambla"/>
              <a:sym typeface="Rambla"/>
            </a:endParaRPr>
          </a:p>
          <a:p>
            <a:pPr marL="713232" marR="0" lvl="1" indent="-459232" algn="l" rtl="0">
              <a:spcBef>
                <a:spcPts val="324"/>
              </a:spcBef>
              <a:spcAft>
                <a:spcPts val="0"/>
              </a:spcAft>
              <a:buClr>
                <a:schemeClr val="accent1"/>
              </a:buClr>
              <a:buSzPct val="100000"/>
              <a:buFont typeface="Verdana"/>
              <a:buNone/>
            </a:pPr>
            <a:endParaRPr sz="2300" b="0" i="0" u="none" strike="noStrike" cap="none">
              <a:solidFill>
                <a:schemeClr val="dk1"/>
              </a:solidFill>
              <a:latin typeface="Rambla"/>
              <a:ea typeface="Rambla"/>
              <a:cs typeface="Rambla"/>
              <a:sym typeface="Rambla"/>
            </a:endParaRPr>
          </a:p>
          <a:p>
            <a:pPr marL="457200" marR="0" lvl="0" indent="-457200" algn="l" rtl="0">
              <a:spcBef>
                <a:spcPts val="40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p:txBody>
      </p:sp>
      <p:sp>
        <p:nvSpPr>
          <p:cNvPr id="188" name="Shape 1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What does this all mean?</a:t>
            </a:r>
          </a:p>
        </p:txBody>
      </p:sp>
      <p:pic>
        <p:nvPicPr>
          <p:cNvPr id="189" name="Shape 189"/>
          <p:cNvPicPr preferRelativeResize="0"/>
          <p:nvPr/>
        </p:nvPicPr>
        <p:blipFill rotWithShape="1">
          <a:blip r:embed="rId3">
            <a:alphaModFix/>
          </a:blip>
          <a:srcRect/>
          <a:stretch/>
        </p:blipFill>
        <p:spPr>
          <a:xfrm>
            <a:off x="5562600" y="1447800"/>
            <a:ext cx="3204941" cy="213544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457200" y="1328928"/>
            <a:ext cx="8229600" cy="4526100"/>
          </a:xfrm>
          <a:prstGeom prst="rect">
            <a:avLst/>
          </a:prstGeom>
        </p:spPr>
        <p:txBody>
          <a:bodyPr lIns="91425" tIns="91425" rIns="91425" bIns="91425" anchor="t" anchorCtr="0">
            <a:noAutofit/>
          </a:bodyPr>
          <a:lstStyle/>
          <a:p>
            <a:pPr marL="218186" lvl="0" indent="0" algn="ctr">
              <a:spcBef>
                <a:spcPts val="0"/>
              </a:spcBef>
              <a:buNone/>
            </a:pPr>
            <a:r>
              <a:rPr lang="en-US" sz="2400"/>
              <a:t>Growth and Economic Development</a:t>
            </a:r>
          </a:p>
          <a:p>
            <a:pPr marL="457200" lvl="0" indent="-317500" rtl="0">
              <a:spcBef>
                <a:spcPts val="0"/>
              </a:spcBef>
              <a:buSzPct val="100000"/>
            </a:pPr>
            <a:r>
              <a:rPr lang="en-US" sz="1400"/>
              <a:t>$350 million in private sector capital investments generated</a:t>
            </a:r>
          </a:p>
          <a:p>
            <a:pPr marL="457200" lvl="0" indent="-317500" rtl="0">
              <a:spcBef>
                <a:spcPts val="0"/>
              </a:spcBef>
              <a:buSzPct val="100000"/>
            </a:pPr>
            <a:r>
              <a:rPr lang="en-US" sz="1400"/>
              <a:t>Facilitate development to support creation of 800 new jobs in targeted industries (medical, energy, tech)</a:t>
            </a:r>
          </a:p>
          <a:p>
            <a:pPr marL="0" lvl="0" indent="0" algn="ctr" rtl="0">
              <a:spcBef>
                <a:spcPts val="0"/>
              </a:spcBef>
              <a:buNone/>
            </a:pPr>
            <a:r>
              <a:rPr lang="en-US" sz="2400"/>
              <a:t>Infrastructure</a:t>
            </a:r>
          </a:p>
          <a:p>
            <a:pPr marL="457200" lvl="0" indent="-317500" rtl="0">
              <a:spcBef>
                <a:spcPts val="0"/>
              </a:spcBef>
              <a:buSzPct val="100000"/>
            </a:pPr>
            <a:r>
              <a:rPr lang="en-US" sz="1400"/>
              <a:t>Completion of three G Line Transit Stations, including parking structure and multi-modal Olde Town Arvada Transit Hub</a:t>
            </a:r>
          </a:p>
          <a:p>
            <a:pPr marL="457200" lvl="0" indent="-317500" rtl="0">
              <a:spcBef>
                <a:spcPts val="0"/>
              </a:spcBef>
              <a:buSzPct val="100000"/>
            </a:pPr>
            <a:r>
              <a:rPr lang="en-US" sz="1400"/>
              <a:t>Acquire all necessary ROW for completion of the Jefferson Parkway</a:t>
            </a:r>
          </a:p>
          <a:p>
            <a:pPr marL="0" lvl="0" indent="0" algn="ctr" rtl="0">
              <a:spcBef>
                <a:spcPts val="0"/>
              </a:spcBef>
              <a:buNone/>
            </a:pPr>
            <a:r>
              <a:rPr lang="en-US" sz="2400"/>
              <a:t>Vibrant Community and Neighborhoods</a:t>
            </a:r>
          </a:p>
          <a:p>
            <a:pPr marL="457200" lvl="0" indent="-317500" rtl="0">
              <a:spcBef>
                <a:spcPts val="0"/>
              </a:spcBef>
              <a:buSzPct val="100000"/>
            </a:pPr>
            <a:r>
              <a:rPr lang="en-US" sz="1400"/>
              <a:t>Establishing organized neighborhood groups, create opportunities for civic engagement and “self help” neighborhood projects</a:t>
            </a:r>
          </a:p>
          <a:p>
            <a:pPr marL="0" lvl="0" indent="0" algn="ctr" rtl="0">
              <a:spcBef>
                <a:spcPts val="0"/>
              </a:spcBef>
              <a:buNone/>
            </a:pPr>
            <a:r>
              <a:rPr lang="en-US" sz="2400"/>
              <a:t>Organization and Service Effectiveness</a:t>
            </a:r>
          </a:p>
          <a:p>
            <a:pPr marL="457200" lvl="0" indent="-317500" rtl="0">
              <a:spcBef>
                <a:spcPts val="0"/>
              </a:spcBef>
              <a:buSzPct val="100000"/>
            </a:pPr>
            <a:r>
              <a:rPr lang="en-US" sz="1400"/>
              <a:t>Create department-specific workforce plans</a:t>
            </a:r>
          </a:p>
          <a:p>
            <a:pPr marL="457200" lvl="0" indent="-317500" rtl="0">
              <a:spcBef>
                <a:spcPts val="0"/>
              </a:spcBef>
              <a:buSzPct val="100000"/>
            </a:pPr>
            <a:r>
              <a:rPr lang="en-US" sz="1400"/>
              <a:t>Establish fiscal policies that utilize performance reports to guide the allocation of resources</a:t>
            </a:r>
          </a:p>
        </p:txBody>
      </p:sp>
      <p:sp>
        <p:nvSpPr>
          <p:cNvPr id="196" name="Shape 19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sz="3600"/>
              <a:t>Council direction/projects in process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7200" y="1295400"/>
            <a:ext cx="8229600" cy="45261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Cultural Transformation</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Requires investment in time and resources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100% leadership commitment is crucial</a:t>
            </a:r>
          </a:p>
          <a:p>
            <a:pPr marL="0" marR="0" lvl="0" indent="0" algn="l" rtl="0">
              <a:spcBef>
                <a:spcPts val="400"/>
              </a:spcBef>
              <a:spcAft>
                <a:spcPts val="0"/>
              </a:spcAft>
              <a:buClr>
                <a:schemeClr val="accent1"/>
              </a:buClr>
              <a:buSzPct val="25000"/>
              <a:buFont typeface="Noto Sans Symbols"/>
              <a:buNone/>
            </a:pPr>
            <a:endParaRPr sz="2700" b="0" i="0" u="none" strike="noStrike" cap="none">
              <a:solidFill>
                <a:schemeClr val="dk1"/>
              </a:solidFill>
              <a:latin typeface="Rambla"/>
              <a:ea typeface="Rambla"/>
              <a:cs typeface="Rambla"/>
              <a:sym typeface="Rambla"/>
            </a:endParaRPr>
          </a:p>
        </p:txBody>
      </p:sp>
      <p:sp>
        <p:nvSpPr>
          <p:cNvPr id="203" name="Shape 2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Years in the making…</a:t>
            </a:r>
          </a:p>
        </p:txBody>
      </p:sp>
      <p:pic>
        <p:nvPicPr>
          <p:cNvPr id="204" name="Shape 204"/>
          <p:cNvPicPr preferRelativeResize="0"/>
          <p:nvPr/>
        </p:nvPicPr>
        <p:blipFill rotWithShape="1">
          <a:blip r:embed="rId3">
            <a:alphaModFix/>
          </a:blip>
          <a:srcRect/>
          <a:stretch/>
        </p:blipFill>
        <p:spPr>
          <a:xfrm>
            <a:off x="2667000" y="2895600"/>
            <a:ext cx="3276600" cy="31242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p:txBody>
      </p:sp>
      <p:sp>
        <p:nvSpPr>
          <p:cNvPr id="211" name="Shape 2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457200" y="1600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dk1"/>
                </a:solidFill>
                <a:latin typeface="Trebuchet MS"/>
                <a:ea typeface="Trebuchet MS"/>
                <a:cs typeface="Trebuchet MS"/>
                <a:sym typeface="Trebuchet MS"/>
              </a:rPr>
              <a:t/>
            </a:r>
            <a:br>
              <a:rPr lang="en-US" sz="3600" b="0" i="0" u="none" strike="noStrike" cap="none">
                <a:solidFill>
                  <a:schemeClr val="dk1"/>
                </a:solidFill>
                <a:latin typeface="Trebuchet MS"/>
                <a:ea typeface="Trebuchet MS"/>
                <a:cs typeface="Trebuchet MS"/>
                <a:sym typeface="Trebuchet MS"/>
              </a:rPr>
            </a:br>
            <a:r>
              <a:rPr lang="en-US" sz="3600" b="0" i="0" u="none" strike="noStrike" cap="none">
                <a:solidFill>
                  <a:schemeClr val="dk1"/>
                </a:solidFill>
                <a:latin typeface="Trebuchet MS"/>
                <a:ea typeface="Trebuchet MS"/>
                <a:cs typeface="Trebuchet MS"/>
                <a:sym typeface="Trebuchet MS"/>
              </a:rPr>
              <a:t>We Dream Big and Deliver</a:t>
            </a:r>
            <a:br>
              <a:rPr lang="en-US" sz="3600" b="0" i="0" u="none" strike="noStrike" cap="none">
                <a:solidFill>
                  <a:schemeClr val="dk1"/>
                </a:solidFill>
                <a:latin typeface="Trebuchet MS"/>
                <a:ea typeface="Trebuchet MS"/>
                <a:cs typeface="Trebuchet MS"/>
                <a:sym typeface="Trebuchet MS"/>
              </a:rPr>
            </a:br>
            <a:endParaRPr lang="en-US" sz="3600" b="0" i="0" u="none" strike="noStrike" cap="none">
              <a:solidFill>
                <a:schemeClr val="dk1"/>
              </a:solidFill>
              <a:latin typeface="Trebuchet MS"/>
              <a:ea typeface="Trebuchet MS"/>
              <a:cs typeface="Trebuchet MS"/>
              <a:sym typeface="Trebuchet MS"/>
            </a:endParaRPr>
          </a:p>
        </p:txBody>
      </p:sp>
      <p:sp>
        <p:nvSpPr>
          <p:cNvPr id="97" name="Shape 97"/>
          <p:cNvSpPr txBox="1"/>
          <p:nvPr/>
        </p:nvSpPr>
        <p:spPr>
          <a:xfrm>
            <a:off x="457200" y="2743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i="1">
                <a:solidFill>
                  <a:schemeClr val="dk1"/>
                </a:solidFill>
                <a:latin typeface="Trebuchet MS"/>
                <a:ea typeface="Trebuchet MS"/>
                <a:cs typeface="Trebuchet MS"/>
                <a:sym typeface="Trebuchet MS"/>
              </a:rPr>
              <a:t>Marc Williams</a:t>
            </a:r>
            <a:r>
              <a:rPr lang="en-US" sz="2400" b="0" i="1" u="none" strike="noStrike" cap="none">
                <a:solidFill>
                  <a:schemeClr val="dk1"/>
                </a:solidFill>
                <a:latin typeface="Trebuchet MS"/>
                <a:ea typeface="Trebuchet MS"/>
                <a:cs typeface="Trebuchet MS"/>
                <a:sym typeface="Trebuchet MS"/>
              </a:rPr>
              <a:t>, </a:t>
            </a:r>
            <a:r>
              <a:rPr lang="en-US" sz="2400" i="1">
                <a:solidFill>
                  <a:schemeClr val="dk1"/>
                </a:solidFill>
                <a:latin typeface="Trebuchet MS"/>
                <a:ea typeface="Trebuchet MS"/>
                <a:cs typeface="Trebuchet MS"/>
                <a:sym typeface="Trebuchet MS"/>
              </a:rPr>
              <a:t>Mayor</a:t>
            </a:r>
            <a:r>
              <a:rPr lang="en-US" sz="2400" b="0" i="1" u="none" strike="noStrike" cap="none">
                <a:solidFill>
                  <a:schemeClr val="dk1"/>
                </a:solidFill>
                <a:latin typeface="Trebuchet MS"/>
                <a:ea typeface="Trebuchet MS"/>
                <a:cs typeface="Trebuchet MS"/>
                <a:sym typeface="Trebuchet MS"/>
              </a:rPr>
              <a:t>; </a:t>
            </a:r>
          </a:p>
          <a:p>
            <a:pPr marL="0" marR="0" lvl="0" indent="0" algn="ctr" rtl="0">
              <a:spcBef>
                <a:spcPts val="0"/>
              </a:spcBef>
              <a:spcAft>
                <a:spcPts val="0"/>
              </a:spcAft>
              <a:buSzPct val="25000"/>
              <a:buNone/>
            </a:pPr>
            <a:r>
              <a:rPr lang="en-US" sz="2400" i="1">
                <a:solidFill>
                  <a:schemeClr val="dk1"/>
                </a:solidFill>
                <a:latin typeface="Trebuchet MS"/>
                <a:ea typeface="Trebuchet MS"/>
                <a:cs typeface="Trebuchet MS"/>
                <a:sym typeface="Trebuchet MS"/>
              </a:rPr>
              <a:t>Mark Deven</a:t>
            </a:r>
            <a:r>
              <a:rPr lang="en-US" sz="2400" b="0" i="1" u="none" strike="noStrike" cap="none">
                <a:solidFill>
                  <a:schemeClr val="dk1"/>
                </a:solidFill>
                <a:latin typeface="Trebuchet MS"/>
                <a:ea typeface="Trebuchet MS"/>
                <a:cs typeface="Trebuchet MS"/>
                <a:sym typeface="Trebuchet MS"/>
              </a:rPr>
              <a:t>, </a:t>
            </a:r>
            <a:r>
              <a:rPr lang="en-US" sz="2400" i="1">
                <a:solidFill>
                  <a:schemeClr val="dk1"/>
                </a:solidFill>
                <a:latin typeface="Trebuchet MS"/>
                <a:ea typeface="Trebuchet MS"/>
                <a:cs typeface="Trebuchet MS"/>
                <a:sym typeface="Trebuchet MS"/>
              </a:rPr>
              <a:t>City Manager;</a:t>
            </a:r>
          </a:p>
          <a:p>
            <a:pPr marL="0" marR="0" lvl="0" indent="0" algn="ctr" rtl="0">
              <a:spcBef>
                <a:spcPts val="0"/>
              </a:spcBef>
              <a:spcAft>
                <a:spcPts val="0"/>
              </a:spcAft>
              <a:buSzPct val="25000"/>
              <a:buNone/>
            </a:pPr>
            <a:r>
              <a:rPr lang="en-US" sz="2400" i="1">
                <a:solidFill>
                  <a:schemeClr val="dk1"/>
                </a:solidFill>
                <a:latin typeface="Trebuchet MS"/>
                <a:ea typeface="Trebuchet MS"/>
                <a:cs typeface="Trebuchet MS"/>
                <a:sym typeface="Trebuchet MS"/>
              </a:rPr>
              <a:t>Linda Haley, Human Resources Director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1481328"/>
            <a:ext cx="8229600" cy="4526100"/>
          </a:xfrm>
          <a:prstGeom prst="rect">
            <a:avLst/>
          </a:prstGeom>
        </p:spPr>
        <p:txBody>
          <a:bodyPr lIns="91425" tIns="91425" rIns="91425" bIns="91425" anchor="t" anchorCtr="0">
            <a:noAutofit/>
          </a:bodyPr>
          <a:lstStyle/>
          <a:p>
            <a:pPr marL="457200" lvl="0" indent="-381000" rtl="0">
              <a:spcBef>
                <a:spcPts val="0"/>
              </a:spcBef>
              <a:buSzPct val="100000"/>
            </a:pPr>
            <a:r>
              <a:rPr lang="en-US" sz="2400"/>
              <a:t>Intentional decision to become a customer focused and results driven organization</a:t>
            </a:r>
          </a:p>
          <a:p>
            <a:pPr marL="457200" lvl="0" indent="-381000" rtl="0">
              <a:spcBef>
                <a:spcPts val="0"/>
              </a:spcBef>
              <a:buSzPct val="100000"/>
            </a:pPr>
            <a:r>
              <a:rPr lang="en-US" sz="2400"/>
              <a:t>Identified the need to establish 100% alignment between the City Council and staff</a:t>
            </a:r>
          </a:p>
          <a:p>
            <a:pPr marL="457200" lvl="0" indent="-381000" rtl="0">
              <a:spcBef>
                <a:spcPts val="0"/>
              </a:spcBef>
              <a:buSzPct val="100000"/>
            </a:pPr>
            <a:r>
              <a:rPr lang="en-US" sz="2400"/>
              <a:t>Develop a system of accountability by using performance measures tied directly to the City Council Strategic Plan (The Golden Thread)</a:t>
            </a:r>
          </a:p>
          <a:p>
            <a:pPr marL="457200" lvl="0" indent="-381000" rtl="0">
              <a:spcBef>
                <a:spcPts val="0"/>
              </a:spcBef>
              <a:buSzPct val="100000"/>
            </a:pPr>
            <a:r>
              <a:rPr lang="en-US" sz="2400"/>
              <a:t>Establish the framework to support our employees in the execution of the work</a:t>
            </a:r>
          </a:p>
          <a:p>
            <a:pPr marL="0" lvl="0" indent="0">
              <a:spcBef>
                <a:spcPts val="0"/>
              </a:spcBef>
              <a:buNone/>
            </a:pPr>
            <a:endParaRPr sz="2400"/>
          </a:p>
        </p:txBody>
      </p:sp>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Setting strategic direction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109728" marR="0" lvl="0" indent="-8128" algn="ctr" rtl="0">
              <a:spcBef>
                <a:spcPts val="0"/>
              </a:spcBef>
              <a:spcAft>
                <a:spcPts val="0"/>
              </a:spcAft>
              <a:buClr>
                <a:schemeClr val="accent1"/>
              </a:buClr>
              <a:buSzPct val="25000"/>
              <a:buFont typeface="Noto Sans Symbols"/>
              <a:buNone/>
            </a:pPr>
            <a:r>
              <a:rPr lang="en-US" sz="2400" b="0" i="0" u="none" strike="noStrike" cap="none">
                <a:solidFill>
                  <a:schemeClr val="dk1"/>
                </a:solidFill>
                <a:latin typeface="Rambla"/>
                <a:ea typeface="Rambla"/>
                <a:cs typeface="Rambla"/>
                <a:sym typeface="Rambla"/>
              </a:rPr>
              <a:t>The City of Arvada’s Organizational Development initiative is a deliberately planned, organization-wide effort to sustain our greatness as a high performing, results oriented and customer focused organization. It involves establishing a framework of visionary leadership, strong business strategy, sound structures and systems and great people. It requires an investment (and reinvestment) in this framework to continuously improve and achieve performance excellence. </a:t>
            </a:r>
          </a:p>
        </p:txBody>
      </p:sp>
      <p:sp>
        <p:nvSpPr>
          <p:cNvPr id="110" name="Shape 1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The Business Case for Change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5"/>
        <p:cNvGrpSpPr/>
        <p:nvPr/>
      </p:nvGrpSpPr>
      <p:grpSpPr>
        <a:xfrm>
          <a:off x="0" y="0"/>
          <a:ext cx="0" cy="0"/>
          <a:chOff x="0" y="0"/>
          <a:chExt cx="0" cy="0"/>
        </a:xfrm>
      </p:grpSpPr>
      <p:grpSp>
        <p:nvGrpSpPr>
          <p:cNvPr id="116" name="Shape 116"/>
          <p:cNvGrpSpPr/>
          <p:nvPr/>
        </p:nvGrpSpPr>
        <p:grpSpPr>
          <a:xfrm>
            <a:off x="457200" y="1327629"/>
            <a:ext cx="8229600" cy="4647239"/>
            <a:chOff x="0" y="32229"/>
            <a:chExt cx="8229600" cy="4647239"/>
          </a:xfrm>
        </p:grpSpPr>
        <p:sp>
          <p:nvSpPr>
            <p:cNvPr id="117" name="Shape 117"/>
            <p:cNvSpPr/>
            <p:nvPr/>
          </p:nvSpPr>
          <p:spPr>
            <a:xfrm>
              <a:off x="0" y="224110"/>
              <a:ext cx="8229600" cy="327600"/>
            </a:xfrm>
            <a:prstGeom prst="rect">
              <a:avLst/>
            </a:prstGeom>
            <a:solidFill>
              <a:schemeClr val="lt1">
                <a:alpha val="89803"/>
              </a:schemeClr>
            </a:solidFill>
            <a:ln w="55000" cap="flat" cmpd="thickThin">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411479" y="32229"/>
              <a:ext cx="5760720" cy="383760"/>
            </a:xfrm>
            <a:prstGeom prst="roundRect">
              <a:avLst>
                <a:gd name="adj" fmla="val 16667"/>
              </a:avLst>
            </a:prstGeom>
            <a:solidFill>
              <a:schemeClr val="accent1"/>
            </a:solidFill>
            <a:ln w="55000" cap="flat" cmpd="thickThin">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txBox="1"/>
            <p:nvPr/>
          </p:nvSpPr>
          <p:spPr>
            <a:xfrm>
              <a:off x="430214" y="50964"/>
              <a:ext cx="5723252" cy="346292"/>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800" b="0">
                  <a:solidFill>
                    <a:schemeClr val="lt1"/>
                  </a:solidFill>
                  <a:latin typeface="Rambla"/>
                  <a:ea typeface="Rambla"/>
                  <a:cs typeface="Rambla"/>
                  <a:sym typeface="Rambla"/>
                </a:rPr>
                <a:t>Strategic Direction - Vision/Mission/Values</a:t>
              </a:r>
            </a:p>
          </p:txBody>
        </p:sp>
        <p:sp>
          <p:nvSpPr>
            <p:cNvPr id="120" name="Shape 120"/>
            <p:cNvSpPr/>
            <p:nvPr/>
          </p:nvSpPr>
          <p:spPr>
            <a:xfrm>
              <a:off x="0" y="813789"/>
              <a:ext cx="8229600" cy="327600"/>
            </a:xfrm>
            <a:prstGeom prst="rect">
              <a:avLst/>
            </a:prstGeom>
            <a:solidFill>
              <a:schemeClr val="lt1">
                <a:alpha val="89803"/>
              </a:schemeClr>
            </a:solidFill>
            <a:ln w="55000" cap="flat" cmpd="thickThin">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411479" y="621910"/>
              <a:ext cx="5760720" cy="383760"/>
            </a:xfrm>
            <a:prstGeom prst="roundRect">
              <a:avLst>
                <a:gd name="adj" fmla="val 16667"/>
              </a:avLst>
            </a:prstGeom>
            <a:solidFill>
              <a:schemeClr val="accent1"/>
            </a:solidFill>
            <a:ln w="55000" cap="flat" cmpd="thickThin">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txBox="1"/>
            <p:nvPr/>
          </p:nvSpPr>
          <p:spPr>
            <a:xfrm>
              <a:off x="430214" y="640643"/>
              <a:ext cx="5723252" cy="346292"/>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800">
                  <a:solidFill>
                    <a:schemeClr val="lt1"/>
                  </a:solidFill>
                  <a:latin typeface="Rambla"/>
                  <a:ea typeface="Rambla"/>
                  <a:cs typeface="Rambla"/>
                  <a:sym typeface="Rambla"/>
                </a:rPr>
                <a:t>Aligned and High Performing Leadership</a:t>
              </a:r>
            </a:p>
          </p:txBody>
        </p:sp>
        <p:sp>
          <p:nvSpPr>
            <p:cNvPr id="123" name="Shape 123"/>
            <p:cNvSpPr/>
            <p:nvPr/>
          </p:nvSpPr>
          <p:spPr>
            <a:xfrm>
              <a:off x="0" y="1403470"/>
              <a:ext cx="8229600" cy="327600"/>
            </a:xfrm>
            <a:prstGeom prst="rect">
              <a:avLst/>
            </a:prstGeom>
            <a:solidFill>
              <a:schemeClr val="lt1">
                <a:alpha val="89803"/>
              </a:schemeClr>
            </a:solidFill>
            <a:ln w="55000" cap="flat" cmpd="thickThin">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411479" y="1211590"/>
              <a:ext cx="5760720" cy="383760"/>
            </a:xfrm>
            <a:prstGeom prst="roundRect">
              <a:avLst>
                <a:gd name="adj" fmla="val 16667"/>
              </a:avLst>
            </a:prstGeom>
            <a:solidFill>
              <a:schemeClr val="accent1"/>
            </a:solidFill>
            <a:ln w="55000" cap="flat" cmpd="thickThin">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txBox="1"/>
            <p:nvPr/>
          </p:nvSpPr>
          <p:spPr>
            <a:xfrm>
              <a:off x="430214" y="1230324"/>
              <a:ext cx="5723252" cy="346292"/>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800">
                  <a:solidFill>
                    <a:schemeClr val="lt1"/>
                  </a:solidFill>
                  <a:latin typeface="Rambla"/>
                  <a:ea typeface="Rambla"/>
                  <a:cs typeface="Rambla"/>
                  <a:sym typeface="Rambla"/>
                </a:rPr>
                <a:t>Strategic Learning Organization </a:t>
              </a:r>
            </a:p>
          </p:txBody>
        </p:sp>
        <p:sp>
          <p:nvSpPr>
            <p:cNvPr id="126" name="Shape 126"/>
            <p:cNvSpPr/>
            <p:nvPr/>
          </p:nvSpPr>
          <p:spPr>
            <a:xfrm>
              <a:off x="0" y="1993150"/>
              <a:ext cx="8229600" cy="327600"/>
            </a:xfrm>
            <a:prstGeom prst="rect">
              <a:avLst/>
            </a:prstGeom>
            <a:solidFill>
              <a:schemeClr val="lt1">
                <a:alpha val="89803"/>
              </a:schemeClr>
            </a:solidFill>
            <a:ln w="55000" cap="flat" cmpd="thickThin">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411479" y="1801269"/>
              <a:ext cx="5760720" cy="383760"/>
            </a:xfrm>
            <a:prstGeom prst="roundRect">
              <a:avLst>
                <a:gd name="adj" fmla="val 16667"/>
              </a:avLst>
            </a:prstGeom>
            <a:solidFill>
              <a:schemeClr val="accent1"/>
            </a:solidFill>
            <a:ln w="55000" cap="flat" cmpd="thickThin">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txBox="1"/>
            <p:nvPr/>
          </p:nvSpPr>
          <p:spPr>
            <a:xfrm>
              <a:off x="430214" y="1820003"/>
              <a:ext cx="5723252" cy="346292"/>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800">
                  <a:solidFill>
                    <a:schemeClr val="lt1"/>
                  </a:solidFill>
                  <a:latin typeface="Rambla"/>
                  <a:ea typeface="Rambla"/>
                  <a:cs typeface="Rambla"/>
                  <a:sym typeface="Rambla"/>
                </a:rPr>
                <a:t>Integrated Performance Management System </a:t>
              </a:r>
            </a:p>
          </p:txBody>
        </p:sp>
        <p:sp>
          <p:nvSpPr>
            <p:cNvPr id="129" name="Shape 129"/>
            <p:cNvSpPr/>
            <p:nvPr/>
          </p:nvSpPr>
          <p:spPr>
            <a:xfrm>
              <a:off x="0" y="2582830"/>
              <a:ext cx="8229600" cy="327600"/>
            </a:xfrm>
            <a:prstGeom prst="rect">
              <a:avLst/>
            </a:prstGeom>
            <a:solidFill>
              <a:schemeClr val="lt1">
                <a:alpha val="89803"/>
              </a:schemeClr>
            </a:solidFill>
            <a:ln w="55000" cap="flat" cmpd="thickThin">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411479" y="2390950"/>
              <a:ext cx="5760720" cy="383760"/>
            </a:xfrm>
            <a:prstGeom prst="roundRect">
              <a:avLst>
                <a:gd name="adj" fmla="val 16667"/>
              </a:avLst>
            </a:prstGeom>
            <a:solidFill>
              <a:schemeClr val="accent1"/>
            </a:solidFill>
            <a:ln w="55000" cap="flat" cmpd="thickThin">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txBox="1"/>
            <p:nvPr/>
          </p:nvSpPr>
          <p:spPr>
            <a:xfrm>
              <a:off x="430214" y="2409683"/>
              <a:ext cx="5723252" cy="346292"/>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800">
                  <a:solidFill>
                    <a:schemeClr val="lt1"/>
                  </a:solidFill>
                  <a:latin typeface="Rambla"/>
                  <a:ea typeface="Rambla"/>
                  <a:cs typeface="Rambla"/>
                  <a:sym typeface="Rambla"/>
                </a:rPr>
                <a:t>Customer Focus – Internal and External</a:t>
              </a:r>
            </a:p>
          </p:txBody>
        </p:sp>
        <p:sp>
          <p:nvSpPr>
            <p:cNvPr id="132" name="Shape 132"/>
            <p:cNvSpPr/>
            <p:nvPr/>
          </p:nvSpPr>
          <p:spPr>
            <a:xfrm>
              <a:off x="0" y="3172509"/>
              <a:ext cx="8229600" cy="327600"/>
            </a:xfrm>
            <a:prstGeom prst="rect">
              <a:avLst/>
            </a:prstGeom>
            <a:solidFill>
              <a:schemeClr val="lt1">
                <a:alpha val="89803"/>
              </a:schemeClr>
            </a:solidFill>
            <a:ln w="55000" cap="flat" cmpd="thickThin">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411479" y="2980630"/>
              <a:ext cx="5760720" cy="383760"/>
            </a:xfrm>
            <a:prstGeom prst="roundRect">
              <a:avLst>
                <a:gd name="adj" fmla="val 16667"/>
              </a:avLst>
            </a:prstGeom>
            <a:solidFill>
              <a:schemeClr val="accent1"/>
            </a:solidFill>
            <a:ln w="55000" cap="flat" cmpd="thickThin">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txBox="1"/>
            <p:nvPr/>
          </p:nvSpPr>
          <p:spPr>
            <a:xfrm>
              <a:off x="430214" y="2999364"/>
              <a:ext cx="5723252" cy="346292"/>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800">
                  <a:solidFill>
                    <a:schemeClr val="lt1"/>
                  </a:solidFill>
                  <a:latin typeface="Rambla"/>
                  <a:ea typeface="Rambla"/>
                  <a:cs typeface="Rambla"/>
                  <a:sym typeface="Rambla"/>
                </a:rPr>
                <a:t>Effective Communication Processes</a:t>
              </a:r>
            </a:p>
          </p:txBody>
        </p:sp>
        <p:sp>
          <p:nvSpPr>
            <p:cNvPr id="135" name="Shape 135"/>
            <p:cNvSpPr/>
            <p:nvPr/>
          </p:nvSpPr>
          <p:spPr>
            <a:xfrm>
              <a:off x="0" y="3762189"/>
              <a:ext cx="8229600" cy="327600"/>
            </a:xfrm>
            <a:prstGeom prst="rect">
              <a:avLst/>
            </a:prstGeom>
            <a:solidFill>
              <a:schemeClr val="lt1">
                <a:alpha val="89803"/>
              </a:schemeClr>
            </a:solidFill>
            <a:ln w="55000" cap="flat" cmpd="thickThin">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411479" y="3570310"/>
              <a:ext cx="5760720" cy="383760"/>
            </a:xfrm>
            <a:prstGeom prst="roundRect">
              <a:avLst>
                <a:gd name="adj" fmla="val 16667"/>
              </a:avLst>
            </a:prstGeom>
            <a:solidFill>
              <a:schemeClr val="accent1"/>
            </a:solidFill>
            <a:ln w="55000" cap="flat" cmpd="thickThin">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txBox="1"/>
            <p:nvPr/>
          </p:nvSpPr>
          <p:spPr>
            <a:xfrm>
              <a:off x="430214" y="3589044"/>
              <a:ext cx="5723252" cy="346292"/>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800">
                  <a:solidFill>
                    <a:schemeClr val="lt1"/>
                  </a:solidFill>
                  <a:latin typeface="Rambla"/>
                  <a:ea typeface="Rambla"/>
                  <a:cs typeface="Rambla"/>
                  <a:sym typeface="Rambla"/>
                </a:rPr>
                <a:t>Collaborative, team-based Culture</a:t>
              </a:r>
            </a:p>
          </p:txBody>
        </p:sp>
        <p:sp>
          <p:nvSpPr>
            <p:cNvPr id="138" name="Shape 138"/>
            <p:cNvSpPr/>
            <p:nvPr/>
          </p:nvSpPr>
          <p:spPr>
            <a:xfrm>
              <a:off x="0" y="4351869"/>
              <a:ext cx="8229600" cy="327600"/>
            </a:xfrm>
            <a:prstGeom prst="rect">
              <a:avLst/>
            </a:prstGeom>
            <a:solidFill>
              <a:schemeClr val="lt1">
                <a:alpha val="89803"/>
              </a:schemeClr>
            </a:solidFill>
            <a:ln w="55000" cap="flat" cmpd="thickThin">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411479" y="4159989"/>
              <a:ext cx="5760720" cy="383760"/>
            </a:xfrm>
            <a:prstGeom prst="roundRect">
              <a:avLst>
                <a:gd name="adj" fmla="val 16667"/>
              </a:avLst>
            </a:prstGeom>
            <a:solidFill>
              <a:schemeClr val="accent1"/>
            </a:solidFill>
            <a:ln w="55000" cap="flat" cmpd="thickThin">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txBox="1"/>
            <p:nvPr/>
          </p:nvSpPr>
          <p:spPr>
            <a:xfrm>
              <a:off x="430214" y="4178723"/>
              <a:ext cx="5723252" cy="346292"/>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800">
                  <a:solidFill>
                    <a:schemeClr val="lt1"/>
                  </a:solidFill>
                  <a:latin typeface="Rambla"/>
                  <a:ea typeface="Rambla"/>
                  <a:cs typeface="Rambla"/>
                  <a:sym typeface="Rambla"/>
                </a:rPr>
                <a:t>Diversity and Inclusion</a:t>
              </a:r>
            </a:p>
          </p:txBody>
        </p:sp>
      </p:grpSp>
      <p:sp>
        <p:nvSpPr>
          <p:cNvPr id="141" name="Shape 141"/>
          <p:cNvSpPr txBox="1">
            <a:spLocks noGrp="1"/>
          </p:cNvSpPr>
          <p:nvPr>
            <p:ph type="title" idx="4294967295"/>
          </p:nvPr>
        </p:nvSpPr>
        <p:spPr>
          <a:xfrm>
            <a:off x="457200" y="1984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8 Key Areas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304800" y="1752600"/>
            <a:ext cx="8229600" cy="4525963"/>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Committees and Roles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Numbers of employees</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Percentage of workforce involved</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All departments represented</a:t>
            </a: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a:solidFill>
                  <a:schemeClr val="dk1"/>
                </a:solidFill>
                <a:latin typeface="Rambla"/>
                <a:ea typeface="Rambla"/>
                <a:cs typeface="Rambla"/>
                <a:sym typeface="Rambla"/>
              </a:rPr>
              <a:t>All employee feedback and assessments</a:t>
            </a:r>
          </a:p>
        </p:txBody>
      </p:sp>
      <p:sp>
        <p:nvSpPr>
          <p:cNvPr id="148" name="Shape 1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Employee Involvement</a:t>
            </a:r>
          </a:p>
        </p:txBody>
      </p:sp>
      <p:pic>
        <p:nvPicPr>
          <p:cNvPr id="149" name="Shape 149" descr="http://emsaal.itcilo.org/participants-1/Participants.jpg/@@images/image/preview"/>
          <p:cNvPicPr preferRelativeResize="0"/>
          <p:nvPr/>
        </p:nvPicPr>
        <p:blipFill rotWithShape="1">
          <a:blip r:embed="rId3">
            <a:alphaModFix/>
          </a:blip>
          <a:srcRect/>
          <a:stretch/>
        </p:blipFill>
        <p:spPr>
          <a:xfrm>
            <a:off x="6248400" y="990600"/>
            <a:ext cx="2590800" cy="19431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4349930" y="3886200"/>
            <a:ext cx="3879669" cy="2586445"/>
          </a:xfrm>
          <a:prstGeom prst="rect">
            <a:avLst/>
          </a:prstGeom>
          <a:noFill/>
          <a:ln>
            <a:noFill/>
          </a:ln>
          <a:effectLst>
            <a:reflection stA="30000" endPos="30000" dist="5000" dir="5400000" sy="-100000" algn="bl" rotWithShape="0"/>
          </a:effectLst>
        </p:spPr>
      </p:pic>
      <p:sp>
        <p:nvSpPr>
          <p:cNvPr id="156" name="Shape 156"/>
          <p:cNvSpPr txBox="1">
            <a:spLocks noGrp="1"/>
          </p:cNvSpPr>
          <p:nvPr>
            <p:ph type="body" idx="4294967295"/>
          </p:nvPr>
        </p:nvSpPr>
        <p:spPr>
          <a:xfrm>
            <a:off x="152399" y="1406053"/>
            <a:ext cx="5257800" cy="2100000"/>
          </a:xfrm>
          <a:prstGeom prst="rect">
            <a:avLst/>
          </a:prstGeom>
          <a:noFill/>
          <a:ln>
            <a:noFill/>
          </a:ln>
        </p:spPr>
        <p:txBody>
          <a:bodyPr lIns="91425" tIns="45700" rIns="91425" bIns="45700" anchor="t" anchorCtr="0">
            <a:noAutofit/>
          </a:bodyPr>
          <a:lstStyle/>
          <a:p>
            <a:pPr marL="109728" marR="0" lvl="0" indent="-8128" algn="ctr" rtl="0">
              <a:spcBef>
                <a:spcPts val="0"/>
              </a:spcBef>
              <a:spcAft>
                <a:spcPts val="0"/>
              </a:spcAft>
              <a:buClr>
                <a:schemeClr val="accent1"/>
              </a:buClr>
              <a:buSzPct val="25000"/>
              <a:buFont typeface="Noto Sans Symbols"/>
              <a:buNone/>
            </a:pPr>
            <a:r>
              <a:rPr lang="en-US" sz="4800" b="1" i="0" u="none" strike="noStrike" cap="none">
                <a:solidFill>
                  <a:schemeClr val="dk1"/>
                </a:solidFill>
                <a:latin typeface="Rambla"/>
                <a:ea typeface="Rambla"/>
                <a:cs typeface="Rambla"/>
                <a:sym typeface="Rambla"/>
              </a:rPr>
              <a:t>We Dream Big and Deliver</a:t>
            </a:r>
          </a:p>
          <a:p>
            <a:pPr marL="365760" marR="0" lvl="0" indent="-264160" algn="l" rtl="0">
              <a:spcBef>
                <a:spcPts val="400"/>
              </a:spcBef>
              <a:spcAft>
                <a:spcPts val="0"/>
              </a:spcAft>
              <a:buClr>
                <a:schemeClr val="accent1"/>
              </a:buClr>
              <a:buSzPct val="68000"/>
              <a:buFont typeface="Noto Sans Symbols"/>
              <a:buNone/>
            </a:pPr>
            <a:endParaRPr sz="2700" b="0" i="0" u="none" strike="noStrike" cap="none">
              <a:solidFill>
                <a:schemeClr val="dk1"/>
              </a:solidFill>
              <a:latin typeface="Rambla"/>
              <a:ea typeface="Rambla"/>
              <a:cs typeface="Rambla"/>
              <a:sym typeface="Rambla"/>
            </a:endParaRPr>
          </a:p>
        </p:txBody>
      </p:sp>
      <p:sp>
        <p:nvSpPr>
          <p:cNvPr id="157" name="Shape 157"/>
          <p:cNvSpPr txBox="1">
            <a:spLocks noGrp="1"/>
          </p:cNvSpPr>
          <p:nvPr>
            <p:ph type="title" idx="4294967295"/>
          </p:nvPr>
        </p:nvSpPr>
        <p:spPr>
          <a:xfrm>
            <a:off x="457200" y="1261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800" b="1" i="0" u="none" strike="noStrike" cap="none">
                <a:solidFill>
                  <a:schemeClr val="dk2"/>
                </a:solidFill>
                <a:latin typeface="Rambla"/>
                <a:ea typeface="Rambla"/>
                <a:cs typeface="Rambla"/>
                <a:sym typeface="Rambla"/>
              </a:rPr>
              <a:t>Vision</a:t>
            </a:r>
          </a:p>
        </p:txBody>
      </p:sp>
      <p:pic>
        <p:nvPicPr>
          <p:cNvPr id="158" name="Shape 158"/>
          <p:cNvPicPr preferRelativeResize="0"/>
          <p:nvPr/>
        </p:nvPicPr>
        <p:blipFill rotWithShape="1">
          <a:blip r:embed="rId4">
            <a:alphaModFix/>
          </a:blip>
          <a:srcRect/>
          <a:stretch/>
        </p:blipFill>
        <p:spPr>
          <a:xfrm>
            <a:off x="152398" y="3733800"/>
            <a:ext cx="3726058" cy="2794544"/>
          </a:xfrm>
          <a:prstGeom prst="rect">
            <a:avLst/>
          </a:prstGeom>
          <a:solidFill>
            <a:srgbClr val="ECECEC"/>
          </a:solid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pic>
        <p:nvPicPr>
          <p:cNvPr id="159" name="Shape 159"/>
          <p:cNvPicPr preferRelativeResize="0"/>
          <p:nvPr/>
        </p:nvPicPr>
        <p:blipFill rotWithShape="1">
          <a:blip r:embed="rId5">
            <a:alphaModFix/>
          </a:blip>
          <a:srcRect/>
          <a:stretch/>
        </p:blipFill>
        <p:spPr>
          <a:xfrm>
            <a:off x="5867400" y="1066800"/>
            <a:ext cx="2971799" cy="2228850"/>
          </a:xfrm>
          <a:prstGeom prst="rect">
            <a:avLst/>
          </a:prstGeom>
          <a:solidFill>
            <a:srgbClr val="ECECEC"/>
          </a:solidFill>
          <a:ln w="190500" cap="sq" cmpd="sng">
            <a:solidFill>
              <a:srgbClr val="FFFFFF"/>
            </a:solidFill>
            <a:prstDash val="solid"/>
            <a:miter/>
            <a:headEnd type="none" w="med" len="med"/>
            <a:tailEnd type="none" w="med" len="med"/>
          </a:ln>
          <a:effectLst>
            <a:outerShdw blurRad="65000" dist="50800" dir="12900000" kx="195000" ky="195000" algn="tl" rotWithShape="0">
              <a:srgbClr val="000000">
                <a:alpha val="29803"/>
              </a:srgbClr>
            </a:outerShdw>
          </a:effectLst>
        </p:spPr>
      </p:pic>
      <p:pic>
        <p:nvPicPr>
          <p:cNvPr id="160" name="Shape 160"/>
          <p:cNvPicPr preferRelativeResize="0"/>
          <p:nvPr/>
        </p:nvPicPr>
        <p:blipFill rotWithShape="1">
          <a:blip r:embed="rId6">
            <a:alphaModFix/>
          </a:blip>
          <a:srcRect/>
          <a:stretch/>
        </p:blipFill>
        <p:spPr>
          <a:xfrm rot="5400000">
            <a:off x="6362700" y="4229099"/>
            <a:ext cx="3352799" cy="2514599"/>
          </a:xfrm>
          <a:prstGeom prst="ellipse">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4"/>
        <p:cNvGrpSpPr/>
        <p:nvPr/>
      </p:nvGrpSpPr>
      <p:grpSpPr>
        <a:xfrm>
          <a:off x="0" y="0"/>
          <a:ext cx="0" cy="0"/>
          <a:chOff x="0" y="0"/>
          <a:chExt cx="0" cy="0"/>
        </a:xfrm>
      </p:grpSpPr>
      <p:sp>
        <p:nvSpPr>
          <p:cNvPr id="165" name="Shape 165"/>
          <p:cNvSpPr txBox="1">
            <a:spLocks noGrp="1"/>
          </p:cNvSpPr>
          <p:nvPr>
            <p:ph type="body" idx="4294967295"/>
          </p:nvPr>
        </p:nvSpPr>
        <p:spPr>
          <a:xfrm>
            <a:off x="457200" y="983128"/>
            <a:ext cx="8229600" cy="4526100"/>
          </a:xfrm>
          <a:prstGeom prst="rect">
            <a:avLst/>
          </a:prstGeom>
          <a:noFill/>
          <a:ln>
            <a:noFill/>
          </a:ln>
        </p:spPr>
        <p:txBody>
          <a:bodyPr lIns="91425" tIns="45700" rIns="91425" bIns="45700" anchor="t" anchorCtr="0">
            <a:noAutofit/>
          </a:bodyPr>
          <a:lstStyle/>
          <a:p>
            <a:pPr marL="109728" marR="0" lvl="0" indent="-8128" algn="ctr" rtl="0">
              <a:spcBef>
                <a:spcPts val="0"/>
              </a:spcBef>
              <a:spcAft>
                <a:spcPts val="0"/>
              </a:spcAft>
              <a:buClr>
                <a:schemeClr val="accent1"/>
              </a:buClr>
              <a:buSzPct val="25000"/>
              <a:buFont typeface="Noto Sans Symbols"/>
              <a:buNone/>
            </a:pPr>
            <a:r>
              <a:rPr lang="en-US" sz="3600" b="0" i="0" u="none" strike="noStrike" cap="none" dirty="0">
                <a:solidFill>
                  <a:schemeClr val="dk1"/>
                </a:solidFill>
                <a:latin typeface="Rambla"/>
                <a:ea typeface="Rambla"/>
                <a:cs typeface="Rambla"/>
                <a:sym typeface="Rambla"/>
              </a:rPr>
              <a:t>We are dedicated to delivering superior services to enhance the lives of everyone in our community</a:t>
            </a:r>
          </a:p>
        </p:txBody>
      </p:sp>
      <p:sp>
        <p:nvSpPr>
          <p:cNvPr id="166" name="Shape 166"/>
          <p:cNvSpPr txBox="1">
            <a:spLocks noGrp="1"/>
          </p:cNvSpPr>
          <p:nvPr>
            <p:ph type="title" idx="4294967295"/>
          </p:nvPr>
        </p:nvSpPr>
        <p:spPr>
          <a:xfrm>
            <a:off x="457200" y="460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1" i="0" u="none" strike="noStrike" cap="none">
                <a:solidFill>
                  <a:schemeClr val="dk2"/>
                </a:solidFill>
                <a:latin typeface="Rambla"/>
                <a:ea typeface="Rambla"/>
                <a:cs typeface="Rambla"/>
                <a:sym typeface="Rambla"/>
              </a:rPr>
              <a:t>Mission</a:t>
            </a:r>
          </a:p>
        </p:txBody>
      </p:sp>
      <p:pic>
        <p:nvPicPr>
          <p:cNvPr id="3" name="Mayor Mission.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7800" y="2760624"/>
            <a:ext cx="6471425" cy="3640176"/>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700" b="1" i="0" u="none" strike="noStrike" cap="none" dirty="0">
                <a:solidFill>
                  <a:schemeClr val="dk1"/>
                </a:solidFill>
                <a:latin typeface="Rambla"/>
                <a:ea typeface="Rambla"/>
                <a:cs typeface="Rambla"/>
                <a:sym typeface="Rambla"/>
              </a:rPr>
              <a:t>Innovation – </a:t>
            </a:r>
            <a:r>
              <a:rPr lang="en-US" sz="2700" b="0" i="0" u="none" strike="noStrike" cap="none" dirty="0">
                <a:solidFill>
                  <a:schemeClr val="dk1"/>
                </a:solidFill>
                <a:latin typeface="Rambla"/>
                <a:ea typeface="Rambla"/>
                <a:cs typeface="Rambla"/>
                <a:sym typeface="Rambla"/>
              </a:rPr>
              <a:t>We excel in creativity, flexibility and the use of best practices while valuing diverse backgrounds, ideas and perspectives</a:t>
            </a:r>
          </a:p>
          <a:p>
            <a:pPr marL="365760" marR="0" lvl="0" indent="-264160" algn="l" rtl="0">
              <a:spcBef>
                <a:spcPts val="400"/>
              </a:spcBef>
              <a:spcAft>
                <a:spcPts val="0"/>
              </a:spcAft>
              <a:buClr>
                <a:schemeClr val="accent1"/>
              </a:buClr>
              <a:buSzPct val="68000"/>
              <a:buFont typeface="Noto Sans Symbols"/>
              <a:buChar char="▶"/>
            </a:pPr>
            <a:r>
              <a:rPr lang="en-US" sz="2700" b="1" i="0" u="none" strike="noStrike" cap="none" dirty="0">
                <a:solidFill>
                  <a:schemeClr val="dk1"/>
                </a:solidFill>
                <a:latin typeface="Rambla"/>
                <a:ea typeface="Rambla"/>
                <a:cs typeface="Rambla"/>
                <a:sym typeface="Rambla"/>
              </a:rPr>
              <a:t>Passion</a:t>
            </a:r>
            <a:r>
              <a:rPr lang="en-US" sz="2700" b="0" i="0" u="none" strike="noStrike" cap="none" dirty="0">
                <a:solidFill>
                  <a:schemeClr val="dk1"/>
                </a:solidFill>
                <a:latin typeface="Rambla"/>
                <a:ea typeface="Rambla"/>
                <a:cs typeface="Rambla"/>
                <a:sym typeface="Rambla"/>
              </a:rPr>
              <a:t> – We are a high performing, inclusive team inspiring each other to pursue excellence</a:t>
            </a:r>
          </a:p>
          <a:p>
            <a:pPr marL="365760" marR="0" lvl="0" indent="-264160" algn="l" rtl="0">
              <a:spcBef>
                <a:spcPts val="400"/>
              </a:spcBef>
              <a:spcAft>
                <a:spcPts val="0"/>
              </a:spcAft>
              <a:buClr>
                <a:schemeClr val="accent1"/>
              </a:buClr>
              <a:buSzPct val="68000"/>
              <a:buFont typeface="Noto Sans Symbols"/>
              <a:buChar char="▶"/>
            </a:pPr>
            <a:r>
              <a:rPr lang="en-US" sz="2700" b="1" i="0" u="none" strike="noStrike" cap="none" dirty="0">
                <a:solidFill>
                  <a:schemeClr val="dk1"/>
                </a:solidFill>
                <a:latin typeface="Rambla"/>
                <a:ea typeface="Rambla"/>
                <a:cs typeface="Rambla"/>
                <a:sym typeface="Rambla"/>
              </a:rPr>
              <a:t>Opportunity</a:t>
            </a:r>
            <a:r>
              <a:rPr lang="en-US" sz="2700" b="0" i="0" u="none" strike="noStrike" cap="none" dirty="0">
                <a:solidFill>
                  <a:schemeClr val="dk1"/>
                </a:solidFill>
                <a:latin typeface="Rambla"/>
                <a:ea typeface="Rambla"/>
                <a:cs typeface="Rambla"/>
                <a:sym typeface="Rambla"/>
              </a:rPr>
              <a:t> – We value our diversity, embrace possibilities, face challenges, persevere and take action to deliver quality results</a:t>
            </a:r>
          </a:p>
        </p:txBody>
      </p:sp>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mbla"/>
              <a:buNone/>
            </a:pPr>
            <a:r>
              <a:rPr lang="en-US" sz="4100" b="0" i="0" u="none" strike="noStrike" cap="none">
                <a:solidFill>
                  <a:schemeClr val="dk2"/>
                </a:solidFill>
                <a:latin typeface="Rambla"/>
                <a:ea typeface="Rambla"/>
                <a:cs typeface="Rambla"/>
                <a:sym typeface="Rambla"/>
              </a:rPr>
              <a:t>Values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ML template">
  <a:themeElements>
    <a:clrScheme name="CML">
      <a:dk1>
        <a:srgbClr val="002543"/>
      </a:dk1>
      <a:lt1>
        <a:srgbClr val="FFFFFF"/>
      </a:lt1>
      <a:dk2>
        <a:srgbClr val="4F140F"/>
      </a:dk2>
      <a:lt2>
        <a:srgbClr val="EFEEE5"/>
      </a:lt2>
      <a:accent1>
        <a:srgbClr val="72A392"/>
      </a:accent1>
      <a:accent2>
        <a:srgbClr val="3A6E8F"/>
      </a:accent2>
      <a:accent3>
        <a:srgbClr val="B2AA7E"/>
      </a:accent3>
      <a:accent4>
        <a:srgbClr val="FFD24F"/>
      </a:accent4>
      <a:accent5>
        <a:srgbClr val="002543"/>
      </a:accent5>
      <a:accent6>
        <a:srgbClr val="4F140F"/>
      </a:accent6>
      <a:hlink>
        <a:srgbClr val="3A6E8F"/>
      </a:hlink>
      <a:folHlink>
        <a:srgbClr val="72A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1968</Words>
  <Application>Microsoft Office PowerPoint</Application>
  <PresentationFormat>On-screen Show (4:3)</PresentationFormat>
  <Paragraphs>162</Paragraphs>
  <Slides>14</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Trebuchet MS</vt:lpstr>
      <vt:lpstr>Noto Sans Symbols</vt:lpstr>
      <vt:lpstr>Verdana</vt:lpstr>
      <vt:lpstr>Rambla</vt:lpstr>
      <vt:lpstr>Calibri</vt:lpstr>
      <vt:lpstr>CML template</vt:lpstr>
      <vt:lpstr>   CML’s 95th Annual Conference June 20 – 23, 2017 Breckenridge</vt:lpstr>
      <vt:lpstr> We Dream Big and Deliver </vt:lpstr>
      <vt:lpstr>Setting strategic direction</vt:lpstr>
      <vt:lpstr>The Business Case for Change</vt:lpstr>
      <vt:lpstr>8 Key Areas</vt:lpstr>
      <vt:lpstr>Employee Involvement</vt:lpstr>
      <vt:lpstr>Vision</vt:lpstr>
      <vt:lpstr>Mission</vt:lpstr>
      <vt:lpstr>Values</vt:lpstr>
      <vt:lpstr>Why is this important?</vt:lpstr>
      <vt:lpstr>What does this all mean?</vt:lpstr>
      <vt:lpstr>Council direction/projects in process</vt:lpstr>
      <vt:lpstr>Years in the making…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CML’s 95th Annual Conference June 20 – 23, 2017 Breckenridge</dc:title>
  <dc:creator>Kathleen Harrison</dc:creator>
  <cp:lastModifiedBy>Kathleen Harrison</cp:lastModifiedBy>
  <cp:revision>3</cp:revision>
  <dcterms:modified xsi:type="dcterms:W3CDTF">2017-06-15T17:14:32Z</dcterms:modified>
</cp:coreProperties>
</file>