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1" r:id="rId18"/>
    <p:sldId id="272" r:id="rId19"/>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AD5D93-2B5B-47ED-BEE7-F81534E88EC0}" v="6" dt="2025-11-13T00:38:22.7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9" autoAdjust="0"/>
    <p:restoredTop sz="94648" autoAdjust="0"/>
  </p:normalViewPr>
  <p:slideViewPr>
    <p:cSldViewPr snapToGrid="0" snapToObjects="1" showGuides="1">
      <p:cViewPr varScale="1">
        <p:scale>
          <a:sx n="105" d="100"/>
          <a:sy n="105" d="100"/>
        </p:scale>
        <p:origin x="798" y="9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60401"/>
            <a:ext cx="10363200" cy="1470025"/>
          </a:xfrm>
        </p:spPr>
        <p:txBody>
          <a:bodyPr/>
          <a:lstStyle>
            <a:lvl1pPr>
              <a:defRPr sz="4400"/>
            </a:lvl1pPr>
          </a:lstStyle>
          <a:p>
            <a:r>
              <a:rPr lang="en-US"/>
              <a:t>Click to edit Master title style</a:t>
            </a:r>
            <a:endParaRPr lang="en-US" dirty="0"/>
          </a:p>
        </p:txBody>
      </p:sp>
      <p:sp>
        <p:nvSpPr>
          <p:cNvPr id="3" name="Subtitle 2"/>
          <p:cNvSpPr>
            <a:spLocks noGrp="1"/>
          </p:cNvSpPr>
          <p:nvPr>
            <p:ph type="subTitle" idx="1"/>
          </p:nvPr>
        </p:nvSpPr>
        <p:spPr>
          <a:xfrm>
            <a:off x="1828800" y="2416175"/>
            <a:ext cx="8534400" cy="1752600"/>
          </a:xfrm>
        </p:spPr>
        <p:txBody>
          <a:bodyPr/>
          <a:lstStyle>
            <a:lvl1pPr marL="342900" indent="-342900" algn="l">
              <a:spcAft>
                <a:spcPts val="1000"/>
              </a:spcAft>
              <a:buFont typeface="Arial"/>
              <a:buChar char="•"/>
              <a:defRPr sz="32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B43144A-0912-4E5C-1AC5-B6640625B53A}"/>
              </a:ext>
            </a:extLst>
          </p:cNvPr>
          <p:cNvSpPr>
            <a:spLocks noGrp="1"/>
          </p:cNvSpPr>
          <p:nvPr>
            <p:ph type="dt" sz="half" idx="10"/>
          </p:nvPr>
        </p:nvSpPr>
        <p:spPr>
          <a:xfrm>
            <a:off x="609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077B84CD-EF1F-42C9-85C0-8BD0AF2C07BF}" type="datetimeFigureOut">
              <a:rPr lang="en-US" altLang="en-US"/>
              <a:pPr>
                <a:defRPr/>
              </a:pPr>
              <a:t>11/13/2025</a:t>
            </a:fld>
            <a:endParaRPr lang="en-US" altLang="en-US"/>
          </a:p>
        </p:txBody>
      </p:sp>
      <p:sp>
        <p:nvSpPr>
          <p:cNvPr id="5" name="Footer Placeholder 4">
            <a:extLst>
              <a:ext uri="{FF2B5EF4-FFF2-40B4-BE49-F238E27FC236}">
                <a16:creationId xmlns:a16="http://schemas.microsoft.com/office/drawing/2014/main" id="{482DC195-3FB5-B219-4286-4F1E8C220819}"/>
              </a:ext>
            </a:extLst>
          </p:cNvPr>
          <p:cNvSpPr>
            <a:spLocks noGrp="1"/>
          </p:cNvSpPr>
          <p:nvPr>
            <p:ph type="ftr" sz="quarter" idx="11"/>
          </p:nvPr>
        </p:nvSpPr>
        <p:spPr>
          <a:xfrm>
            <a:off x="4165600" y="6356350"/>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422A4D02-C0E7-D9E1-3343-76E36C114E83}"/>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2F67D2AF-C54F-4294-96D9-C4281A17BF0C}" type="slidenum">
              <a:rPr lang="en-US" altLang="en-US"/>
              <a:pPr>
                <a:defRPr/>
              </a:pPr>
              <a:t>‹#›</a:t>
            </a:fld>
            <a:endParaRPr lang="en-US" altLang="en-US"/>
          </a:p>
        </p:txBody>
      </p:sp>
    </p:spTree>
    <p:extLst>
      <p:ext uri="{BB962C8B-B14F-4D97-AF65-F5344CB8AC3E}">
        <p14:creationId xmlns:p14="http://schemas.microsoft.com/office/powerpoint/2010/main" val="204393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15BC63-FCCE-BB96-2612-BDDD44382CC1}"/>
              </a:ext>
            </a:extLst>
          </p:cNvPr>
          <p:cNvSpPr>
            <a:spLocks noGrp="1"/>
          </p:cNvSpPr>
          <p:nvPr>
            <p:ph type="dt" sz="half" idx="10"/>
          </p:nvPr>
        </p:nvSpPr>
        <p:spPr>
          <a:xfrm>
            <a:off x="609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F9FCD3D7-C5D1-4329-B1EE-5E72C6928526}" type="datetimeFigureOut">
              <a:rPr lang="en-US" altLang="en-US"/>
              <a:pPr>
                <a:defRPr/>
              </a:pPr>
              <a:t>11/13/2025</a:t>
            </a:fld>
            <a:endParaRPr lang="en-US" altLang="en-US"/>
          </a:p>
        </p:txBody>
      </p:sp>
      <p:sp>
        <p:nvSpPr>
          <p:cNvPr id="5" name="Footer Placeholder 4">
            <a:extLst>
              <a:ext uri="{FF2B5EF4-FFF2-40B4-BE49-F238E27FC236}">
                <a16:creationId xmlns:a16="http://schemas.microsoft.com/office/drawing/2014/main" id="{E336A909-B443-1FE2-DEBF-65E16A93E76E}"/>
              </a:ext>
            </a:extLst>
          </p:cNvPr>
          <p:cNvSpPr>
            <a:spLocks noGrp="1"/>
          </p:cNvSpPr>
          <p:nvPr>
            <p:ph type="ftr" sz="quarter" idx="11"/>
          </p:nvPr>
        </p:nvSpPr>
        <p:spPr>
          <a:xfrm>
            <a:off x="4165600" y="6356350"/>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E87D5352-51E1-1235-C518-CB866A48D69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42AD8574-5693-413E-9361-63385C784951}" type="slidenum">
              <a:rPr lang="en-US" altLang="en-US"/>
              <a:pPr>
                <a:defRPr/>
              </a:pPr>
              <a:t>‹#›</a:t>
            </a:fld>
            <a:endParaRPr lang="en-US" altLang="en-US"/>
          </a:p>
        </p:txBody>
      </p:sp>
    </p:spTree>
    <p:extLst>
      <p:ext uri="{BB962C8B-B14F-4D97-AF65-F5344CB8AC3E}">
        <p14:creationId xmlns:p14="http://schemas.microsoft.com/office/powerpoint/2010/main" val="2765116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091940-6DE7-D8AD-3755-2EFCC2011423}"/>
              </a:ext>
            </a:extLst>
          </p:cNvPr>
          <p:cNvSpPr>
            <a:spLocks noGrp="1"/>
          </p:cNvSpPr>
          <p:nvPr>
            <p:ph type="dt" sz="half" idx="10"/>
          </p:nvPr>
        </p:nvSpPr>
        <p:spPr>
          <a:xfrm>
            <a:off x="609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FD1EDE82-65A9-40B7-8DB7-086CB5F8F8E3}" type="datetimeFigureOut">
              <a:rPr lang="en-US" altLang="en-US"/>
              <a:pPr>
                <a:defRPr/>
              </a:pPr>
              <a:t>11/13/2025</a:t>
            </a:fld>
            <a:endParaRPr lang="en-US" altLang="en-US"/>
          </a:p>
        </p:txBody>
      </p:sp>
      <p:sp>
        <p:nvSpPr>
          <p:cNvPr id="5" name="Footer Placeholder 4">
            <a:extLst>
              <a:ext uri="{FF2B5EF4-FFF2-40B4-BE49-F238E27FC236}">
                <a16:creationId xmlns:a16="http://schemas.microsoft.com/office/drawing/2014/main" id="{3158201D-BC20-6B0B-1656-D26F8E6A54FC}"/>
              </a:ext>
            </a:extLst>
          </p:cNvPr>
          <p:cNvSpPr>
            <a:spLocks noGrp="1"/>
          </p:cNvSpPr>
          <p:nvPr>
            <p:ph type="ftr" sz="quarter" idx="11"/>
          </p:nvPr>
        </p:nvSpPr>
        <p:spPr>
          <a:xfrm>
            <a:off x="4165600" y="6356350"/>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F192D1A8-5E71-B367-F40D-7A4945C7779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6DCD577B-6CB1-446D-AD3B-828698B28670}" type="slidenum">
              <a:rPr lang="en-US" altLang="en-US"/>
              <a:pPr>
                <a:defRPr/>
              </a:pPr>
              <a:t>‹#›</a:t>
            </a:fld>
            <a:endParaRPr lang="en-US" altLang="en-US"/>
          </a:p>
        </p:txBody>
      </p:sp>
    </p:spTree>
    <p:extLst>
      <p:ext uri="{BB962C8B-B14F-4D97-AF65-F5344CB8AC3E}">
        <p14:creationId xmlns:p14="http://schemas.microsoft.com/office/powerpoint/2010/main" val="1490736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757CFF-C5BA-C0A3-2A7D-FC045C699FBE}"/>
              </a:ext>
            </a:extLst>
          </p:cNvPr>
          <p:cNvSpPr>
            <a:spLocks noGrp="1"/>
          </p:cNvSpPr>
          <p:nvPr>
            <p:ph type="dt" sz="half" idx="10"/>
          </p:nvPr>
        </p:nvSpPr>
        <p:spPr>
          <a:xfrm>
            <a:off x="609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3FE6585-21E6-434D-B308-02500C4290BB}" type="datetimeFigureOut">
              <a:rPr lang="en-US" altLang="en-US"/>
              <a:pPr>
                <a:defRPr/>
              </a:pPr>
              <a:t>11/13/2025</a:t>
            </a:fld>
            <a:endParaRPr lang="en-US" altLang="en-US"/>
          </a:p>
        </p:txBody>
      </p:sp>
      <p:sp>
        <p:nvSpPr>
          <p:cNvPr id="5" name="Footer Placeholder 4">
            <a:extLst>
              <a:ext uri="{FF2B5EF4-FFF2-40B4-BE49-F238E27FC236}">
                <a16:creationId xmlns:a16="http://schemas.microsoft.com/office/drawing/2014/main" id="{B411CB15-D67A-1F4A-0D8F-A766A941D0E6}"/>
              </a:ext>
            </a:extLst>
          </p:cNvPr>
          <p:cNvSpPr>
            <a:spLocks noGrp="1"/>
          </p:cNvSpPr>
          <p:nvPr>
            <p:ph type="ftr" sz="quarter" idx="11"/>
          </p:nvPr>
        </p:nvSpPr>
        <p:spPr>
          <a:xfrm>
            <a:off x="4165600" y="6356350"/>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C9710061-D091-6A87-4461-6EC7F2DA5F43}"/>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29F45CCA-8772-4630-924A-A87D4765301B}" type="slidenum">
              <a:rPr lang="en-US" altLang="en-US"/>
              <a:pPr>
                <a:defRPr/>
              </a:pPr>
              <a:t>‹#›</a:t>
            </a:fld>
            <a:endParaRPr lang="en-US" altLang="en-US"/>
          </a:p>
        </p:txBody>
      </p:sp>
    </p:spTree>
    <p:extLst>
      <p:ext uri="{BB962C8B-B14F-4D97-AF65-F5344CB8AC3E}">
        <p14:creationId xmlns:p14="http://schemas.microsoft.com/office/powerpoint/2010/main" val="127501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97BF64-3FEE-7F89-3706-241D9607F64B}"/>
              </a:ext>
            </a:extLst>
          </p:cNvPr>
          <p:cNvSpPr>
            <a:spLocks noGrp="1"/>
          </p:cNvSpPr>
          <p:nvPr>
            <p:ph type="dt" sz="half" idx="10"/>
          </p:nvPr>
        </p:nvSpPr>
        <p:spPr>
          <a:xfrm>
            <a:off x="609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C7908219-9E44-49D6-9A08-9F5EBDB3D89C}" type="datetimeFigureOut">
              <a:rPr lang="en-US" altLang="en-US"/>
              <a:pPr>
                <a:defRPr/>
              </a:pPr>
              <a:t>11/13/2025</a:t>
            </a:fld>
            <a:endParaRPr lang="en-US" altLang="en-US"/>
          </a:p>
        </p:txBody>
      </p:sp>
      <p:sp>
        <p:nvSpPr>
          <p:cNvPr id="5" name="Footer Placeholder 4">
            <a:extLst>
              <a:ext uri="{FF2B5EF4-FFF2-40B4-BE49-F238E27FC236}">
                <a16:creationId xmlns:a16="http://schemas.microsoft.com/office/drawing/2014/main" id="{A135DF7A-DC1C-E509-64E0-6481D9F91D6C}"/>
              </a:ext>
            </a:extLst>
          </p:cNvPr>
          <p:cNvSpPr>
            <a:spLocks noGrp="1"/>
          </p:cNvSpPr>
          <p:nvPr>
            <p:ph type="ftr" sz="quarter" idx="11"/>
          </p:nvPr>
        </p:nvSpPr>
        <p:spPr>
          <a:xfrm>
            <a:off x="4165600" y="6356350"/>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6B906FC2-0F95-2FA5-0A35-6346DC8F2382}"/>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4347B129-91D4-479C-B1AA-0D01CDBF029C}" type="slidenum">
              <a:rPr lang="en-US" altLang="en-US"/>
              <a:pPr>
                <a:defRPr/>
              </a:pPr>
              <a:t>‹#›</a:t>
            </a:fld>
            <a:endParaRPr lang="en-US" altLang="en-US"/>
          </a:p>
        </p:txBody>
      </p:sp>
    </p:spTree>
    <p:extLst>
      <p:ext uri="{BB962C8B-B14F-4D97-AF65-F5344CB8AC3E}">
        <p14:creationId xmlns:p14="http://schemas.microsoft.com/office/powerpoint/2010/main" val="329216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25DAB1-C464-41CE-FD2F-64687B1E6C8F}"/>
              </a:ext>
            </a:extLst>
          </p:cNvPr>
          <p:cNvSpPr>
            <a:spLocks noGrp="1"/>
          </p:cNvSpPr>
          <p:nvPr>
            <p:ph type="dt" sz="half" idx="10"/>
          </p:nvPr>
        </p:nvSpPr>
        <p:spPr>
          <a:xfrm>
            <a:off x="609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6B63CE17-5DEB-4473-AAC1-50CDEDBD6400}" type="datetimeFigureOut">
              <a:rPr lang="en-US" altLang="en-US"/>
              <a:pPr>
                <a:defRPr/>
              </a:pPr>
              <a:t>11/13/2025</a:t>
            </a:fld>
            <a:endParaRPr lang="en-US" altLang="en-US"/>
          </a:p>
        </p:txBody>
      </p:sp>
      <p:sp>
        <p:nvSpPr>
          <p:cNvPr id="6" name="Footer Placeholder 5">
            <a:extLst>
              <a:ext uri="{FF2B5EF4-FFF2-40B4-BE49-F238E27FC236}">
                <a16:creationId xmlns:a16="http://schemas.microsoft.com/office/drawing/2014/main" id="{447E0223-1A29-20DB-8106-ACBD64A77947}"/>
              </a:ext>
            </a:extLst>
          </p:cNvPr>
          <p:cNvSpPr>
            <a:spLocks noGrp="1"/>
          </p:cNvSpPr>
          <p:nvPr>
            <p:ph type="ftr" sz="quarter" idx="11"/>
          </p:nvPr>
        </p:nvSpPr>
        <p:spPr>
          <a:xfrm>
            <a:off x="4165600" y="6356350"/>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47F3BF44-5A85-3F61-9BB7-147061A47AE8}"/>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6079E0F6-4BBC-4F21-A888-F2EC08D28D0D}" type="slidenum">
              <a:rPr lang="en-US" altLang="en-US"/>
              <a:pPr>
                <a:defRPr/>
              </a:pPr>
              <a:t>‹#›</a:t>
            </a:fld>
            <a:endParaRPr lang="en-US" altLang="en-US"/>
          </a:p>
        </p:txBody>
      </p:sp>
    </p:spTree>
    <p:extLst>
      <p:ext uri="{BB962C8B-B14F-4D97-AF65-F5344CB8AC3E}">
        <p14:creationId xmlns:p14="http://schemas.microsoft.com/office/powerpoint/2010/main" val="3642101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9EB93C-7E99-3C86-8DF5-B69FED880C98}"/>
              </a:ext>
            </a:extLst>
          </p:cNvPr>
          <p:cNvSpPr>
            <a:spLocks noGrp="1"/>
          </p:cNvSpPr>
          <p:nvPr>
            <p:ph type="dt" sz="half" idx="10"/>
          </p:nvPr>
        </p:nvSpPr>
        <p:spPr>
          <a:xfrm>
            <a:off x="609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1FC8F97-2D3F-436C-84E5-4B966C4759A4}" type="datetimeFigureOut">
              <a:rPr lang="en-US" altLang="en-US"/>
              <a:pPr>
                <a:defRPr/>
              </a:pPr>
              <a:t>11/13/2025</a:t>
            </a:fld>
            <a:endParaRPr lang="en-US" altLang="en-US"/>
          </a:p>
        </p:txBody>
      </p:sp>
      <p:sp>
        <p:nvSpPr>
          <p:cNvPr id="8" name="Footer Placeholder 7">
            <a:extLst>
              <a:ext uri="{FF2B5EF4-FFF2-40B4-BE49-F238E27FC236}">
                <a16:creationId xmlns:a16="http://schemas.microsoft.com/office/drawing/2014/main" id="{13A02D04-6ACE-8516-2388-5CE2120EF10B}"/>
              </a:ext>
            </a:extLst>
          </p:cNvPr>
          <p:cNvSpPr>
            <a:spLocks noGrp="1"/>
          </p:cNvSpPr>
          <p:nvPr>
            <p:ph type="ftr" sz="quarter" idx="11"/>
          </p:nvPr>
        </p:nvSpPr>
        <p:spPr>
          <a:xfrm>
            <a:off x="4165600" y="6356350"/>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9" name="Slide Number Placeholder 8">
            <a:extLst>
              <a:ext uri="{FF2B5EF4-FFF2-40B4-BE49-F238E27FC236}">
                <a16:creationId xmlns:a16="http://schemas.microsoft.com/office/drawing/2014/main" id="{CA9A27DD-8FE9-2764-575B-C26BD841379F}"/>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B0621F50-A638-47A7-83D1-2ECD235ADC20}" type="slidenum">
              <a:rPr lang="en-US" altLang="en-US"/>
              <a:pPr>
                <a:defRPr/>
              </a:pPr>
              <a:t>‹#›</a:t>
            </a:fld>
            <a:endParaRPr lang="en-US" altLang="en-US"/>
          </a:p>
        </p:txBody>
      </p:sp>
    </p:spTree>
    <p:extLst>
      <p:ext uri="{BB962C8B-B14F-4D97-AF65-F5344CB8AC3E}">
        <p14:creationId xmlns:p14="http://schemas.microsoft.com/office/powerpoint/2010/main" val="1526862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10D42C1-FC63-72FD-545F-D4AA8F2AB257}"/>
              </a:ext>
            </a:extLst>
          </p:cNvPr>
          <p:cNvSpPr>
            <a:spLocks noGrp="1"/>
          </p:cNvSpPr>
          <p:nvPr>
            <p:ph type="dt" sz="half" idx="10"/>
          </p:nvPr>
        </p:nvSpPr>
        <p:spPr>
          <a:xfrm>
            <a:off x="609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45050523-DAFF-444B-B7AE-0A17206E0516}" type="datetimeFigureOut">
              <a:rPr lang="en-US" altLang="en-US"/>
              <a:pPr>
                <a:defRPr/>
              </a:pPr>
              <a:t>11/13/2025</a:t>
            </a:fld>
            <a:endParaRPr lang="en-US" altLang="en-US"/>
          </a:p>
        </p:txBody>
      </p:sp>
      <p:sp>
        <p:nvSpPr>
          <p:cNvPr id="4" name="Footer Placeholder 3">
            <a:extLst>
              <a:ext uri="{FF2B5EF4-FFF2-40B4-BE49-F238E27FC236}">
                <a16:creationId xmlns:a16="http://schemas.microsoft.com/office/drawing/2014/main" id="{5350B7C6-D2CF-41F1-5604-4F7F9067C26A}"/>
              </a:ext>
            </a:extLst>
          </p:cNvPr>
          <p:cNvSpPr>
            <a:spLocks noGrp="1"/>
          </p:cNvSpPr>
          <p:nvPr>
            <p:ph type="ftr" sz="quarter" idx="11"/>
          </p:nvPr>
        </p:nvSpPr>
        <p:spPr>
          <a:xfrm>
            <a:off x="4165600" y="6356350"/>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5" name="Slide Number Placeholder 4">
            <a:extLst>
              <a:ext uri="{FF2B5EF4-FFF2-40B4-BE49-F238E27FC236}">
                <a16:creationId xmlns:a16="http://schemas.microsoft.com/office/drawing/2014/main" id="{AF12AD8E-4327-A349-6E49-E276365EC207}"/>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C13BDE90-DF1F-4ED2-89DB-A2E592F499A8}" type="slidenum">
              <a:rPr lang="en-US" altLang="en-US"/>
              <a:pPr>
                <a:defRPr/>
              </a:pPr>
              <a:t>‹#›</a:t>
            </a:fld>
            <a:endParaRPr lang="en-US" altLang="en-US"/>
          </a:p>
        </p:txBody>
      </p:sp>
    </p:spTree>
    <p:extLst>
      <p:ext uri="{BB962C8B-B14F-4D97-AF65-F5344CB8AC3E}">
        <p14:creationId xmlns:p14="http://schemas.microsoft.com/office/powerpoint/2010/main" val="2526313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436FF3-553B-1221-FD22-6D8956641D6E}"/>
              </a:ext>
            </a:extLst>
          </p:cNvPr>
          <p:cNvSpPr>
            <a:spLocks noGrp="1"/>
          </p:cNvSpPr>
          <p:nvPr>
            <p:ph type="dt" sz="half" idx="10"/>
          </p:nvPr>
        </p:nvSpPr>
        <p:spPr>
          <a:xfrm>
            <a:off x="609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4A6A9A34-55F1-4A55-886A-6AAF8DDD08F2}" type="datetimeFigureOut">
              <a:rPr lang="en-US" altLang="en-US"/>
              <a:pPr>
                <a:defRPr/>
              </a:pPr>
              <a:t>11/13/2025</a:t>
            </a:fld>
            <a:endParaRPr lang="en-US" altLang="en-US"/>
          </a:p>
        </p:txBody>
      </p:sp>
      <p:sp>
        <p:nvSpPr>
          <p:cNvPr id="3" name="Footer Placeholder 2">
            <a:extLst>
              <a:ext uri="{FF2B5EF4-FFF2-40B4-BE49-F238E27FC236}">
                <a16:creationId xmlns:a16="http://schemas.microsoft.com/office/drawing/2014/main" id="{65A9E135-0A73-4882-C074-6AD8DDD5EAE8}"/>
              </a:ext>
            </a:extLst>
          </p:cNvPr>
          <p:cNvSpPr>
            <a:spLocks noGrp="1"/>
          </p:cNvSpPr>
          <p:nvPr>
            <p:ph type="ftr" sz="quarter" idx="11"/>
          </p:nvPr>
        </p:nvSpPr>
        <p:spPr>
          <a:xfrm>
            <a:off x="4165600" y="6356350"/>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4" name="Slide Number Placeholder 3">
            <a:extLst>
              <a:ext uri="{FF2B5EF4-FFF2-40B4-BE49-F238E27FC236}">
                <a16:creationId xmlns:a16="http://schemas.microsoft.com/office/drawing/2014/main" id="{27F0620B-0810-9E2E-95A5-5CF459FF309A}"/>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35A0959B-B8DA-4FB9-9345-966ECE73CD16}" type="slidenum">
              <a:rPr lang="en-US" altLang="en-US"/>
              <a:pPr>
                <a:defRPr/>
              </a:pPr>
              <a:t>‹#›</a:t>
            </a:fld>
            <a:endParaRPr lang="en-US" altLang="en-US"/>
          </a:p>
        </p:txBody>
      </p:sp>
    </p:spTree>
    <p:extLst>
      <p:ext uri="{BB962C8B-B14F-4D97-AF65-F5344CB8AC3E}">
        <p14:creationId xmlns:p14="http://schemas.microsoft.com/office/powerpoint/2010/main" val="1309259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CE847174-242C-B845-6E02-7C536119ADBB}"/>
              </a:ext>
            </a:extLst>
          </p:cNvPr>
          <p:cNvSpPr>
            <a:spLocks noGrp="1"/>
          </p:cNvSpPr>
          <p:nvPr>
            <p:ph type="dt" sz="half" idx="10"/>
          </p:nvPr>
        </p:nvSpPr>
        <p:spPr>
          <a:xfrm>
            <a:off x="609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47667F91-B9D1-490E-B4A9-096492765503}" type="datetimeFigureOut">
              <a:rPr lang="en-US" altLang="en-US"/>
              <a:pPr>
                <a:defRPr/>
              </a:pPr>
              <a:t>11/13/2025</a:t>
            </a:fld>
            <a:endParaRPr lang="en-US" altLang="en-US"/>
          </a:p>
        </p:txBody>
      </p:sp>
      <p:sp>
        <p:nvSpPr>
          <p:cNvPr id="6" name="Footer Placeholder 5">
            <a:extLst>
              <a:ext uri="{FF2B5EF4-FFF2-40B4-BE49-F238E27FC236}">
                <a16:creationId xmlns:a16="http://schemas.microsoft.com/office/drawing/2014/main" id="{BC11F295-B97E-802B-89AA-AA655FA233D8}"/>
              </a:ext>
            </a:extLst>
          </p:cNvPr>
          <p:cNvSpPr>
            <a:spLocks noGrp="1"/>
          </p:cNvSpPr>
          <p:nvPr>
            <p:ph type="ftr" sz="quarter" idx="11"/>
          </p:nvPr>
        </p:nvSpPr>
        <p:spPr>
          <a:xfrm>
            <a:off x="4165600" y="6356350"/>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8ACE126A-1C0C-F3E5-6D8A-2233B6E1C56C}"/>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DADEA49C-CAA4-4784-B451-43011B5E89D7}" type="slidenum">
              <a:rPr lang="en-US" altLang="en-US"/>
              <a:pPr>
                <a:defRPr/>
              </a:pPr>
              <a:t>‹#›</a:t>
            </a:fld>
            <a:endParaRPr lang="en-US" altLang="en-US"/>
          </a:p>
        </p:txBody>
      </p:sp>
    </p:spTree>
    <p:extLst>
      <p:ext uri="{BB962C8B-B14F-4D97-AF65-F5344CB8AC3E}">
        <p14:creationId xmlns:p14="http://schemas.microsoft.com/office/powerpoint/2010/main" val="2078065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33C9ECA2-2BC4-6374-A2E2-990DA60E5974}"/>
              </a:ext>
            </a:extLst>
          </p:cNvPr>
          <p:cNvSpPr>
            <a:spLocks noGrp="1"/>
          </p:cNvSpPr>
          <p:nvPr>
            <p:ph type="dt" sz="half" idx="10"/>
          </p:nvPr>
        </p:nvSpPr>
        <p:spPr>
          <a:xfrm>
            <a:off x="609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18BB3CF3-DEAF-4B2E-8C86-0D685CC8BDDC}" type="datetimeFigureOut">
              <a:rPr lang="en-US" altLang="en-US"/>
              <a:pPr>
                <a:defRPr/>
              </a:pPr>
              <a:t>11/13/2025</a:t>
            </a:fld>
            <a:endParaRPr lang="en-US" altLang="en-US"/>
          </a:p>
        </p:txBody>
      </p:sp>
      <p:sp>
        <p:nvSpPr>
          <p:cNvPr id="6" name="Footer Placeholder 5">
            <a:extLst>
              <a:ext uri="{FF2B5EF4-FFF2-40B4-BE49-F238E27FC236}">
                <a16:creationId xmlns:a16="http://schemas.microsoft.com/office/drawing/2014/main" id="{0F8F6CE6-A129-2BDC-D09A-CBE1B1B3EACB}"/>
              </a:ext>
            </a:extLst>
          </p:cNvPr>
          <p:cNvSpPr>
            <a:spLocks noGrp="1"/>
          </p:cNvSpPr>
          <p:nvPr>
            <p:ph type="ftr" sz="quarter" idx="11"/>
          </p:nvPr>
        </p:nvSpPr>
        <p:spPr>
          <a:xfrm>
            <a:off x="4165600" y="6356350"/>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2181A455-F64D-8CD2-F6B8-88A60876DD7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E000A893-1D8F-4F57-9D8E-218117B5A91C}" type="slidenum">
              <a:rPr lang="en-US" altLang="en-US"/>
              <a:pPr>
                <a:defRPr/>
              </a:pPr>
              <a:t>‹#›</a:t>
            </a:fld>
            <a:endParaRPr lang="en-US" altLang="en-US"/>
          </a:p>
        </p:txBody>
      </p:sp>
    </p:spTree>
    <p:extLst>
      <p:ext uri="{BB962C8B-B14F-4D97-AF65-F5344CB8AC3E}">
        <p14:creationId xmlns:p14="http://schemas.microsoft.com/office/powerpoint/2010/main" val="3566298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B474735-8B89-CEF0-843D-7162B312DB7C}"/>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Heading in Roboto*</a:t>
            </a:r>
          </a:p>
        </p:txBody>
      </p:sp>
      <p:sp>
        <p:nvSpPr>
          <p:cNvPr id="1027" name="Text Placeholder 2">
            <a:extLst>
              <a:ext uri="{FF2B5EF4-FFF2-40B4-BE49-F238E27FC236}">
                <a16:creationId xmlns:a16="http://schemas.microsoft.com/office/drawing/2014/main" id="{56CFB5CA-A075-2E40-3A5F-0BE6A97FDF43}"/>
              </a:ext>
            </a:extLst>
          </p:cNvPr>
          <p:cNvSpPr>
            <a:spLocks noGrp="1"/>
          </p:cNvSpPr>
          <p:nvPr>
            <p:ph type="body" idx="1"/>
          </p:nvPr>
        </p:nvSpPr>
        <p:spPr bwMode="auto">
          <a:xfrm>
            <a:off x="609600" y="1600200"/>
            <a:ext cx="10972800" cy="372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Text in Roboto*</a:t>
            </a:r>
          </a:p>
          <a:p>
            <a:pPr lvl="0"/>
            <a:r>
              <a:rPr lang="en-US" altLang="en-US"/>
              <a:t>colors should be this red</a:t>
            </a:r>
          </a:p>
          <a:p>
            <a:pPr lvl="0"/>
            <a:r>
              <a:rPr lang="en-US" altLang="en-US"/>
              <a:t>or this gray</a:t>
            </a:r>
          </a:p>
          <a:p>
            <a:pPr lvl="0"/>
            <a:r>
              <a:rPr lang="en-US" altLang="en-US"/>
              <a:t>or black (judicious use of other colors OK)</a:t>
            </a:r>
          </a:p>
          <a:p>
            <a:pPr lvl="0"/>
            <a:endParaRPr lang="en-US" altLang="en-US"/>
          </a:p>
        </p:txBody>
      </p:sp>
      <p:sp>
        <p:nvSpPr>
          <p:cNvPr id="1032" name="TextBox 9">
            <a:extLst>
              <a:ext uri="{FF2B5EF4-FFF2-40B4-BE49-F238E27FC236}">
                <a16:creationId xmlns:a16="http://schemas.microsoft.com/office/drawing/2014/main" id="{0DDAFF1A-02B2-EE1F-0980-0B38C9C29E94}"/>
              </a:ext>
            </a:extLst>
          </p:cNvPr>
          <p:cNvSpPr txBox="1">
            <a:spLocks noChangeArrowheads="1"/>
          </p:cNvSpPr>
          <p:nvPr userDrawn="1"/>
        </p:nvSpPr>
        <p:spPr bwMode="auto">
          <a:xfrm>
            <a:off x="609600" y="6257925"/>
            <a:ext cx="6584950" cy="600075"/>
          </a:xfrm>
          <a:prstGeom prst="rect">
            <a:avLst/>
          </a:prstGeom>
          <a:noFill/>
          <a:ln>
            <a:noFill/>
          </a:ln>
        </p:spPr>
        <p:txBody>
          <a:bodyPr>
            <a:spAutoFit/>
          </a:bodyPr>
          <a:lstStyle>
            <a:lvl1pPr>
              <a:defRPr>
                <a:solidFill>
                  <a:schemeClr val="tx1"/>
                </a:solidFill>
                <a:latin typeface="Arial" charset="0"/>
                <a:ea typeface="ＭＳ Ｐゴシック" charset="0"/>
                <a:cs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fontAlgn="base">
              <a:spcBef>
                <a:spcPct val="0"/>
              </a:spcBef>
              <a:spcAft>
                <a:spcPct val="0"/>
              </a:spcAft>
              <a:defRPr>
                <a:solidFill>
                  <a:schemeClr val="tx1"/>
                </a:solidFill>
                <a:latin typeface="Arial" charset="0"/>
                <a:ea typeface="ＭＳ Ｐゴシック" charset="0"/>
              </a:defRPr>
            </a:lvl6pPr>
            <a:lvl7pPr marL="2971800" indent="-228600" fontAlgn="base">
              <a:spcBef>
                <a:spcPct val="0"/>
              </a:spcBef>
              <a:spcAft>
                <a:spcPct val="0"/>
              </a:spcAft>
              <a:defRPr>
                <a:solidFill>
                  <a:schemeClr val="tx1"/>
                </a:solidFill>
                <a:latin typeface="Arial" charset="0"/>
                <a:ea typeface="ＭＳ Ｐゴシック" charset="0"/>
              </a:defRPr>
            </a:lvl7pPr>
            <a:lvl8pPr marL="3429000" indent="-228600" fontAlgn="base">
              <a:spcBef>
                <a:spcPct val="0"/>
              </a:spcBef>
              <a:spcAft>
                <a:spcPct val="0"/>
              </a:spcAft>
              <a:defRPr>
                <a:solidFill>
                  <a:schemeClr val="tx1"/>
                </a:solidFill>
                <a:latin typeface="Arial" charset="0"/>
                <a:ea typeface="ＭＳ Ｐゴシック" charset="0"/>
              </a:defRPr>
            </a:lvl8pPr>
            <a:lvl9pPr marL="3886200" indent="-228600" fontAlgn="base">
              <a:spcBef>
                <a:spcPct val="0"/>
              </a:spcBef>
              <a:spcAft>
                <a:spcPct val="0"/>
              </a:spcAft>
              <a:defRPr>
                <a:solidFill>
                  <a:schemeClr val="tx1"/>
                </a:solidFill>
                <a:latin typeface="Arial" charset="0"/>
                <a:ea typeface="ＭＳ Ｐゴシック" charset="0"/>
              </a:defRPr>
            </a:lvl9pPr>
          </a:lstStyle>
          <a:p>
            <a:pPr eaLnBrk="1" hangingPunct="1">
              <a:defRPr/>
            </a:pPr>
            <a:r>
              <a:rPr lang="en-US" sz="1100" dirty="0">
                <a:solidFill>
                  <a:schemeClr val="bg1">
                    <a:lumMod val="50000"/>
                  </a:schemeClr>
                </a:solidFill>
                <a:latin typeface="Roboto Regular"/>
                <a:cs typeface="Roboto Regular"/>
              </a:rPr>
              <a:t>Empowered cities and towns, united for a strong Colorado.</a:t>
            </a:r>
          </a:p>
          <a:p>
            <a:pPr eaLnBrk="1" hangingPunct="1">
              <a:defRPr/>
            </a:pPr>
            <a:endParaRPr lang="en-US" sz="300" dirty="0">
              <a:solidFill>
                <a:schemeClr val="bg1"/>
              </a:solidFill>
              <a:latin typeface="Roboto Thin"/>
              <a:cs typeface="Roboto Thin"/>
            </a:endParaRPr>
          </a:p>
          <a:p>
            <a:pPr eaLnBrk="1" hangingPunct="1">
              <a:defRPr/>
            </a:pPr>
            <a:r>
              <a:rPr lang="en-US" sz="800" dirty="0">
                <a:solidFill>
                  <a:schemeClr val="bg1">
                    <a:lumMod val="75000"/>
                  </a:schemeClr>
                </a:solidFill>
                <a:latin typeface="Roboto Thin"/>
                <a:cs typeface="Roboto Thin"/>
              </a:rPr>
              <a:t>Contents of this presentation reflects the view of the presenter, not of CML.</a:t>
            </a:r>
          </a:p>
          <a:p>
            <a:pPr eaLnBrk="1" hangingPunct="1">
              <a:defRPr/>
            </a:pPr>
            <a:endParaRPr lang="en-US" sz="1100" dirty="0">
              <a:solidFill>
                <a:schemeClr val="bg1">
                  <a:lumMod val="75000"/>
                </a:schemeClr>
              </a:solidFill>
              <a:cs typeface="Arial" charset="0"/>
            </a:endParaRPr>
          </a:p>
        </p:txBody>
      </p:sp>
      <p:pic>
        <p:nvPicPr>
          <p:cNvPr id="1029" name="Picture 1" descr="2018-09-18-CML-Logo-CMYK-COLOR-FINAL.jpg">
            <a:extLst>
              <a:ext uri="{FF2B5EF4-FFF2-40B4-BE49-F238E27FC236}">
                <a16:creationId xmlns:a16="http://schemas.microsoft.com/office/drawing/2014/main" id="{E849181F-8019-7087-74C9-FB7145AD6215}"/>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9167813" y="5835650"/>
            <a:ext cx="24145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457200" rtl="0" eaLnBrk="1" fontAlgn="base" hangingPunct="1">
        <a:spcBef>
          <a:spcPct val="0"/>
        </a:spcBef>
        <a:spcAft>
          <a:spcPct val="0"/>
        </a:spcAft>
        <a:defRPr sz="4400" b="1" kern="1200">
          <a:solidFill>
            <a:schemeClr val="tx1"/>
          </a:solidFill>
          <a:latin typeface="Roboto Regular"/>
          <a:ea typeface="ＭＳ Ｐゴシック" charset="0"/>
          <a:cs typeface="Roboto Regular"/>
        </a:defRPr>
      </a:lvl1pPr>
      <a:lvl2pPr algn="ctr" defTabSz="457200" rtl="0" eaLnBrk="1" fontAlgn="base" hangingPunct="1">
        <a:spcBef>
          <a:spcPct val="0"/>
        </a:spcBef>
        <a:spcAft>
          <a:spcPct val="0"/>
        </a:spcAft>
        <a:defRPr sz="4400" b="1">
          <a:solidFill>
            <a:schemeClr val="tx1"/>
          </a:solidFill>
          <a:latin typeface="Roboto Regular" charset="0"/>
          <a:ea typeface="ＭＳ Ｐゴシック" charset="0"/>
          <a:cs typeface="Roboto Regular" charset="0"/>
        </a:defRPr>
      </a:lvl2pPr>
      <a:lvl3pPr algn="ctr" defTabSz="457200" rtl="0" eaLnBrk="1" fontAlgn="base" hangingPunct="1">
        <a:spcBef>
          <a:spcPct val="0"/>
        </a:spcBef>
        <a:spcAft>
          <a:spcPct val="0"/>
        </a:spcAft>
        <a:defRPr sz="4400" b="1">
          <a:solidFill>
            <a:schemeClr val="tx1"/>
          </a:solidFill>
          <a:latin typeface="Roboto Regular" charset="0"/>
          <a:ea typeface="ＭＳ Ｐゴシック" charset="0"/>
          <a:cs typeface="Roboto Regular" charset="0"/>
        </a:defRPr>
      </a:lvl3pPr>
      <a:lvl4pPr algn="ctr" defTabSz="457200" rtl="0" eaLnBrk="1" fontAlgn="base" hangingPunct="1">
        <a:spcBef>
          <a:spcPct val="0"/>
        </a:spcBef>
        <a:spcAft>
          <a:spcPct val="0"/>
        </a:spcAft>
        <a:defRPr sz="4400" b="1">
          <a:solidFill>
            <a:schemeClr val="tx1"/>
          </a:solidFill>
          <a:latin typeface="Roboto Regular" charset="0"/>
          <a:ea typeface="ＭＳ Ｐゴシック" charset="0"/>
          <a:cs typeface="Roboto Regular" charset="0"/>
        </a:defRPr>
      </a:lvl4pPr>
      <a:lvl5pPr algn="ctr" defTabSz="457200" rtl="0" eaLnBrk="1" fontAlgn="base" hangingPunct="1">
        <a:spcBef>
          <a:spcPct val="0"/>
        </a:spcBef>
        <a:spcAft>
          <a:spcPct val="0"/>
        </a:spcAft>
        <a:defRPr sz="4400" b="1">
          <a:solidFill>
            <a:schemeClr val="tx1"/>
          </a:solidFill>
          <a:latin typeface="Roboto Regular" charset="0"/>
          <a:ea typeface="ＭＳ Ｐゴシック" charset="0"/>
          <a:cs typeface="Roboto Regular" charset="0"/>
        </a:defRPr>
      </a:lvl5pPr>
      <a:lvl6pPr marL="4572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algn="l" defTabSz="457200" rtl="0" eaLnBrk="1" fontAlgn="base" hangingPunct="1">
        <a:spcBef>
          <a:spcPct val="20000"/>
        </a:spcBef>
        <a:spcAft>
          <a:spcPts val="1000"/>
        </a:spcAft>
        <a:buFont typeface="Arial" panose="020B0604020202020204" pitchFamily="34" charset="0"/>
        <a:defRPr sz="2400" kern="1200">
          <a:solidFill>
            <a:schemeClr val="tx1"/>
          </a:solidFill>
          <a:latin typeface="Roboto Regular"/>
          <a:ea typeface="ＭＳ Ｐゴシック" charset="0"/>
          <a:cs typeface="Roboto Regular"/>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cirsa.org/safety-training/elected-officials/" TargetMode="External"/><Relationship Id="rId7" Type="http://schemas.openxmlformats.org/officeDocument/2006/relationships/hyperlink" Target="https://www.youtube.com/@CIRSASafety" TargetMode="External"/><Relationship Id="rId2" Type="http://schemas.openxmlformats.org/officeDocument/2006/relationships/hyperlink" Target="https://www.cirsa.org/wp-content/uploads/2019/06/EthicsLiabilityBestPracticesHandbookForElectedOfficials.pdf" TargetMode="External"/><Relationship Id="rId1" Type="http://schemas.openxmlformats.org/officeDocument/2006/relationships/slideLayout" Target="../slideLayouts/slideLayout2.xml"/><Relationship Id="rId6" Type="http://schemas.openxmlformats.org/officeDocument/2006/relationships/hyperlink" Target="https://www.youtube.com/watch?v=bfhxvn1c1lA&amp;t=10s" TargetMode="External"/><Relationship Id="rId5" Type="http://schemas.openxmlformats.org/officeDocument/2006/relationships/hyperlink" Target="https://www.youtube.com/watch?v=mPz-P7A_qIc" TargetMode="External"/><Relationship Id="rId4" Type="http://schemas.openxmlformats.org/officeDocument/2006/relationships/hyperlink" Target="https://www.cml.org/docs/default-source/2024-conference-presentations/6-19-24-1045-cml-2024-qj-decision-making.pdf?sfvrsn=ee380f05_2"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cirsa.org/safety-training/elected-officials/" TargetMode="External"/><Relationship Id="rId7" Type="http://schemas.openxmlformats.org/officeDocument/2006/relationships/hyperlink" Target="https://www.youtube.com/@CIRSASafety" TargetMode="External"/><Relationship Id="rId2" Type="http://schemas.openxmlformats.org/officeDocument/2006/relationships/hyperlink" Target="https://www.cirsa.org/wp-content/uploads/2019/06/EthicsLiabilityBestPracticesHandbookForElectedOfficials.pdf" TargetMode="External"/><Relationship Id="rId1" Type="http://schemas.openxmlformats.org/officeDocument/2006/relationships/slideLayout" Target="../slideLayouts/slideLayout2.xml"/><Relationship Id="rId6" Type="http://schemas.openxmlformats.org/officeDocument/2006/relationships/hyperlink" Target="https://www.youtube.com/watch?v=bfhxvn1c1lA&amp;t=10s" TargetMode="External"/><Relationship Id="rId5" Type="http://schemas.openxmlformats.org/officeDocument/2006/relationships/hyperlink" Target="https://www.cirsa.org/wp-content/uploads/2020/05/Quasi-Judicial-Proceedings.mp4" TargetMode="External"/><Relationship Id="rId4" Type="http://schemas.openxmlformats.org/officeDocument/2006/relationships/hyperlink" Target="https://www.youtube.com/watch?v=mPz-P7A_qIc"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cirsa.org/" TargetMode="External"/><Relationship Id="rId2" Type="http://schemas.openxmlformats.org/officeDocument/2006/relationships/hyperlink" Target="mailto:saml@cirsa.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le 5">
            <a:extLst>
              <a:ext uri="{FF2B5EF4-FFF2-40B4-BE49-F238E27FC236}">
                <a16:creationId xmlns:a16="http://schemas.microsoft.com/office/drawing/2014/main" id="{BB19B87A-AD96-F693-950A-D2D162429EE4}"/>
              </a:ext>
            </a:extLst>
          </p:cNvPr>
          <p:cNvSpPr>
            <a:spLocks noGrp="1"/>
          </p:cNvSpPr>
          <p:nvPr>
            <p:ph type="ctrTitle"/>
          </p:nvPr>
        </p:nvSpPr>
        <p:spPr>
          <a:xfrm>
            <a:off x="914400" y="660400"/>
            <a:ext cx="10363200" cy="1983212"/>
          </a:xfrm>
        </p:spPr>
        <p:txBody>
          <a:bodyPr/>
          <a:lstStyle/>
          <a:p>
            <a:pPr algn="l"/>
            <a:r>
              <a:rPr lang="en-US" altLang="en-US" dirty="0">
                <a:latin typeface="Roboto Regular" panose="02000000000000000000" pitchFamily="2" charset="0"/>
                <a:ea typeface="ＭＳ Ｐゴシック" panose="020B0600070205080204" pitchFamily="34" charset="-128"/>
                <a:cs typeface="Roboto Regular" panose="02000000000000000000" pitchFamily="2" charset="0"/>
              </a:rPr>
              <a:t>Effective Governance: </a:t>
            </a:r>
            <a:br>
              <a:rPr lang="en-US" altLang="en-US" dirty="0">
                <a:latin typeface="Roboto Regular" panose="02000000000000000000" pitchFamily="2" charset="0"/>
                <a:ea typeface="ＭＳ Ｐゴシック" panose="020B0600070205080204" pitchFamily="34" charset="-128"/>
                <a:cs typeface="Roboto Regular" panose="02000000000000000000" pitchFamily="2" charset="0"/>
              </a:rPr>
            </a:br>
            <a:r>
              <a:rPr lang="en-US" altLang="en-US" dirty="0">
                <a:latin typeface="Roboto Regular" panose="02000000000000000000" pitchFamily="2" charset="0"/>
                <a:ea typeface="ＭＳ Ｐゴシック" panose="020B0600070205080204" pitchFamily="34" charset="-128"/>
                <a:cs typeface="Roboto Regular" panose="02000000000000000000" pitchFamily="2" charset="0"/>
              </a:rPr>
              <a:t>Public Official Liability, Ethics &amp; Conflicts of Interest</a:t>
            </a:r>
          </a:p>
        </p:txBody>
      </p:sp>
      <p:sp>
        <p:nvSpPr>
          <p:cNvPr id="3" name="Subtitle 2">
            <a:extLst>
              <a:ext uri="{FF2B5EF4-FFF2-40B4-BE49-F238E27FC236}">
                <a16:creationId xmlns:a16="http://schemas.microsoft.com/office/drawing/2014/main" id="{FFFB3AB2-8D0B-7E30-C71F-AB57B5B396F0}"/>
              </a:ext>
            </a:extLst>
          </p:cNvPr>
          <p:cNvSpPr>
            <a:spLocks noGrp="1"/>
          </p:cNvSpPr>
          <p:nvPr>
            <p:ph type="subTitle" idx="1"/>
          </p:nvPr>
        </p:nvSpPr>
        <p:spPr>
          <a:xfrm>
            <a:off x="981777" y="3429000"/>
            <a:ext cx="8534400" cy="1752600"/>
          </a:xfrm>
        </p:spPr>
        <p:txBody>
          <a:bodyPr rtlCol="0">
            <a:normAutofit lnSpcReduction="10000"/>
          </a:bodyPr>
          <a:lstStyle/>
          <a:p>
            <a:pPr marL="0" indent="0">
              <a:buNone/>
              <a:defRPr/>
            </a:pPr>
            <a:r>
              <a:rPr lang="en-US" dirty="0"/>
              <a:t>Presented by: </a:t>
            </a:r>
          </a:p>
          <a:p>
            <a:pPr marL="0" indent="0">
              <a:buNone/>
              <a:defRPr/>
            </a:pPr>
            <a:r>
              <a:rPr lang="en-US" dirty="0"/>
              <a:t>Sam Light, CIRSA Deputy Executive Director / General Counsel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3720A-B461-305D-D59D-4B273CAC7C9C}"/>
              </a:ext>
            </a:extLst>
          </p:cNvPr>
          <p:cNvSpPr>
            <a:spLocks noGrp="1"/>
          </p:cNvSpPr>
          <p:nvPr>
            <p:ph type="title"/>
          </p:nvPr>
        </p:nvSpPr>
        <p:spPr>
          <a:xfrm>
            <a:off x="609600" y="58479"/>
            <a:ext cx="10972800" cy="1143000"/>
          </a:xfrm>
        </p:spPr>
        <p:txBody>
          <a:bodyPr/>
          <a:lstStyle/>
          <a:p>
            <a:r>
              <a:rPr lang="en-US" dirty="0"/>
              <a:t>Ethics and Personal Conduct</a:t>
            </a:r>
          </a:p>
        </p:txBody>
      </p:sp>
      <p:sp>
        <p:nvSpPr>
          <p:cNvPr id="3" name="Content Placeholder 2">
            <a:extLst>
              <a:ext uri="{FF2B5EF4-FFF2-40B4-BE49-F238E27FC236}">
                <a16:creationId xmlns:a16="http://schemas.microsoft.com/office/drawing/2014/main" id="{A17ED458-7EF2-8F5E-82C6-FADE95555EE3}"/>
              </a:ext>
            </a:extLst>
          </p:cNvPr>
          <p:cNvSpPr>
            <a:spLocks noGrp="1"/>
          </p:cNvSpPr>
          <p:nvPr>
            <p:ph idx="1"/>
          </p:nvPr>
        </p:nvSpPr>
        <p:spPr>
          <a:xfrm>
            <a:off x="478465" y="1111102"/>
            <a:ext cx="11302409" cy="4635795"/>
          </a:xfrm>
        </p:spPr>
        <p:txBody>
          <a:bodyPr/>
          <a:lstStyle/>
          <a:p>
            <a:pPr>
              <a:lnSpc>
                <a:spcPct val="100000"/>
              </a:lnSpc>
              <a:buClr>
                <a:schemeClr val="tx1">
                  <a:lumMod val="75000"/>
                  <a:lumOff val="25000"/>
                </a:schemeClr>
              </a:buClr>
            </a:pPr>
            <a:r>
              <a:rPr lang="en-US" sz="2600" dirty="0">
                <a:solidFill>
                  <a:schemeClr val="tx1">
                    <a:lumMod val="75000"/>
                    <a:lumOff val="25000"/>
                  </a:schemeClr>
                </a:solidFill>
                <a:latin typeface="Calibri" panose="020F0502020204030204" pitchFamily="34" charset="0"/>
                <a:cs typeface="Calibri" panose="020F0502020204030204" pitchFamily="34" charset="0"/>
              </a:rPr>
              <a:t>B</a:t>
            </a:r>
            <a:r>
              <a:rPr lang="en-US" sz="2600" b="0" i="0" dirty="0">
                <a:solidFill>
                  <a:schemeClr val="tx1">
                    <a:lumMod val="75000"/>
                    <a:lumOff val="25000"/>
                  </a:schemeClr>
                </a:solidFill>
                <a:effectLst/>
                <a:latin typeface="Calibri" panose="020F0502020204030204" pitchFamily="34" charset="0"/>
                <a:cs typeface="Calibri" panose="020F0502020204030204" pitchFamily="34" charset="0"/>
              </a:rPr>
              <a:t>eyond compliance with ethics rules, commit to high levels of personal conduct.  </a:t>
            </a:r>
          </a:p>
          <a:p>
            <a:pPr>
              <a:lnSpc>
                <a:spcPct val="100000"/>
              </a:lnSpc>
              <a:buClr>
                <a:schemeClr val="tx1">
                  <a:lumMod val="75000"/>
                  <a:lumOff val="25000"/>
                </a:schemeClr>
              </a:buClr>
            </a:pPr>
            <a:r>
              <a:rPr lang="en-US" sz="2600" b="0" i="0" dirty="0">
                <a:solidFill>
                  <a:schemeClr val="tx1">
                    <a:lumMod val="75000"/>
                    <a:lumOff val="25000"/>
                  </a:schemeClr>
                </a:solidFill>
                <a:effectLst/>
                <a:latin typeface="Calibri" panose="020F0502020204030204" pitchFamily="34" charset="0"/>
                <a:cs typeface="Calibri" panose="020F0502020204030204" pitchFamily="34" charset="0"/>
              </a:rPr>
              <a:t>Recognize that inappropriate personal conduct can be destructive to a public body, its agenda and its reputation, and raise potential liabilities. Some problem areas we’ve seen:</a:t>
            </a:r>
          </a:p>
          <a:p>
            <a:pPr marL="461963" lvl="1" indent="-231775">
              <a:lnSpc>
                <a:spcPct val="100000"/>
              </a:lnSpc>
              <a:buClr>
                <a:schemeClr val="tx1">
                  <a:lumMod val="75000"/>
                  <a:lumOff val="25000"/>
                </a:schemeClr>
              </a:buClr>
            </a:pPr>
            <a:r>
              <a:rPr lang="en-US" sz="2600" b="0" i="0" dirty="0">
                <a:solidFill>
                  <a:schemeClr val="tx1">
                    <a:lumMod val="75000"/>
                    <a:lumOff val="25000"/>
                  </a:schemeClr>
                </a:solidFill>
                <a:effectLst/>
                <a:latin typeface="Calibri" panose="020F0502020204030204" pitchFamily="34" charset="0"/>
                <a:cs typeface="Calibri" panose="020F0502020204030204" pitchFamily="34" charset="0"/>
              </a:rPr>
              <a:t>“Outsider syndrome” and elected officials “going it alone.”</a:t>
            </a:r>
          </a:p>
          <a:p>
            <a:pPr marL="461963" lvl="1" indent="-231775">
              <a:lnSpc>
                <a:spcPct val="100000"/>
              </a:lnSpc>
              <a:buClr>
                <a:schemeClr val="tx1">
                  <a:lumMod val="75000"/>
                  <a:lumOff val="25000"/>
                </a:schemeClr>
              </a:buClr>
            </a:pPr>
            <a:r>
              <a:rPr lang="en-US" sz="2600" b="0" i="0" dirty="0">
                <a:solidFill>
                  <a:schemeClr val="tx1">
                    <a:lumMod val="75000"/>
                    <a:lumOff val="25000"/>
                  </a:schemeClr>
                </a:solidFill>
                <a:effectLst/>
                <a:latin typeface="Calibri" panose="020F0502020204030204" pitchFamily="34" charset="0"/>
                <a:cs typeface="Calibri" panose="020F0502020204030204" pitchFamily="34" charset="0"/>
              </a:rPr>
              <a:t>Accusations of lack of respect, lack of good faith, hidden agendas, preconceptions, undue partisanship, “proxy talk,” incivility, or other concerns creating a sense of distrust.</a:t>
            </a:r>
          </a:p>
          <a:p>
            <a:pPr marL="461963" lvl="1" indent="-231775">
              <a:lnSpc>
                <a:spcPct val="100000"/>
              </a:lnSpc>
              <a:buClr>
                <a:schemeClr val="tx1">
                  <a:lumMod val="75000"/>
                  <a:lumOff val="25000"/>
                </a:schemeClr>
              </a:buClr>
            </a:pPr>
            <a:r>
              <a:rPr lang="en-US" sz="2600" b="0" i="0" dirty="0">
                <a:solidFill>
                  <a:schemeClr val="tx1">
                    <a:lumMod val="75000"/>
                    <a:lumOff val="25000"/>
                  </a:schemeClr>
                </a:solidFill>
                <a:effectLst/>
                <a:latin typeface="Calibri" panose="020F0502020204030204" pitchFamily="34" charset="0"/>
                <a:cs typeface="Calibri" panose="020F0502020204030204" pitchFamily="34" charset="0"/>
              </a:rPr>
              <a:t>Individual elected or appointed officials ignoring rules or norms of conduct around use of staff time, interactions with outside agencies, etc. </a:t>
            </a:r>
          </a:p>
          <a:p>
            <a:endParaRPr lang="en-US" dirty="0"/>
          </a:p>
        </p:txBody>
      </p:sp>
    </p:spTree>
    <p:extLst>
      <p:ext uri="{BB962C8B-B14F-4D97-AF65-F5344CB8AC3E}">
        <p14:creationId xmlns:p14="http://schemas.microsoft.com/office/powerpoint/2010/main" val="1241759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1F11-3E67-47FD-3AE3-475986C656AF}"/>
              </a:ext>
            </a:extLst>
          </p:cNvPr>
          <p:cNvSpPr>
            <a:spLocks noGrp="1"/>
          </p:cNvSpPr>
          <p:nvPr>
            <p:ph type="title"/>
          </p:nvPr>
        </p:nvSpPr>
        <p:spPr/>
        <p:txBody>
          <a:bodyPr/>
          <a:lstStyle/>
          <a:p>
            <a:r>
              <a:rPr lang="en-US" dirty="0"/>
              <a:t>Ethics and Personal Conduct</a:t>
            </a:r>
          </a:p>
        </p:txBody>
      </p:sp>
      <p:sp>
        <p:nvSpPr>
          <p:cNvPr id="3" name="Content Placeholder 2">
            <a:extLst>
              <a:ext uri="{FF2B5EF4-FFF2-40B4-BE49-F238E27FC236}">
                <a16:creationId xmlns:a16="http://schemas.microsoft.com/office/drawing/2014/main" id="{74F9959C-2B97-0B78-2C49-59F61B0A5EB5}"/>
              </a:ext>
            </a:extLst>
          </p:cNvPr>
          <p:cNvSpPr>
            <a:spLocks noGrp="1"/>
          </p:cNvSpPr>
          <p:nvPr>
            <p:ph idx="1"/>
          </p:nvPr>
        </p:nvSpPr>
        <p:spPr>
          <a:xfrm>
            <a:off x="609600" y="1433587"/>
            <a:ext cx="10972800" cy="3727450"/>
          </a:xfrm>
        </p:spPr>
        <p:txBody>
          <a:bodyPr/>
          <a:lstStyle/>
          <a:p>
            <a:pPr>
              <a:lnSpc>
                <a:spcPct val="100000"/>
              </a:lnSpc>
              <a:buClr>
                <a:schemeClr val="tx1">
                  <a:lumMod val="75000"/>
                  <a:lumOff val="25000"/>
                </a:schemeClr>
              </a:buClr>
            </a:pPr>
            <a:r>
              <a:rPr lang="en-US" b="0" i="0" dirty="0">
                <a:solidFill>
                  <a:schemeClr val="tx1">
                    <a:lumMod val="75000"/>
                    <a:lumOff val="25000"/>
                  </a:schemeClr>
                </a:solidFill>
                <a:effectLst/>
                <a:latin typeface="Calibri" panose="020F0502020204030204" pitchFamily="34" charset="0"/>
                <a:cs typeface="Calibri" panose="020F0502020204030204" pitchFamily="34" charset="0"/>
              </a:rPr>
              <a:t>More problem areas we seen:</a:t>
            </a:r>
          </a:p>
          <a:p>
            <a:pPr marL="573088" lvl="1" indent="-342900">
              <a:buClr>
                <a:schemeClr val="tx1">
                  <a:lumMod val="75000"/>
                  <a:lumOff val="25000"/>
                </a:schemeClr>
              </a:buClr>
              <a:buFont typeface="Arial" panose="020B0604020202020204" pitchFamily="34" charset="0"/>
              <a:buChar char="•"/>
            </a:pPr>
            <a:r>
              <a:rPr lang="en-US" sz="2400" b="0" i="0" dirty="0">
                <a:solidFill>
                  <a:schemeClr val="tx1">
                    <a:lumMod val="75000"/>
                    <a:lumOff val="25000"/>
                  </a:schemeClr>
                </a:solidFill>
                <a:effectLst/>
                <a:latin typeface="Calibri" panose="020F0502020204030204" pitchFamily="34" charset="0"/>
                <a:cs typeface="Calibri" panose="020F0502020204030204" pitchFamily="34" charset="0"/>
              </a:rPr>
              <a:t>Officials taking an individual and unhealthy interest in personnel issues or administrative issues that are assigned to staff under state or local law.</a:t>
            </a:r>
          </a:p>
          <a:p>
            <a:pPr marL="573088" lvl="1" indent="-342900">
              <a:lnSpc>
                <a:spcPct val="100000"/>
              </a:lnSpc>
              <a:buClr>
                <a:schemeClr val="tx1">
                  <a:lumMod val="75000"/>
                  <a:lumOff val="25000"/>
                </a:schemeClr>
              </a:buClr>
              <a:buFont typeface="Arial" panose="020B0604020202020204" pitchFamily="34" charset="0"/>
              <a:buChar char="•"/>
            </a:pPr>
            <a:r>
              <a:rPr lang="en-US" sz="2400" b="0" i="0" dirty="0">
                <a:solidFill>
                  <a:schemeClr val="tx1">
                    <a:lumMod val="75000"/>
                    <a:lumOff val="25000"/>
                  </a:schemeClr>
                </a:solidFill>
                <a:effectLst/>
                <a:latin typeface="Calibri" panose="020F0502020204030204" pitchFamily="34" charset="0"/>
                <a:cs typeface="Calibri" panose="020F0502020204030204" pitchFamily="34" charset="0"/>
              </a:rPr>
              <a:t>Failures to recognize the “24/7” nature of being a public official and the impacts that problematic behaviors can have on reputation, community trust, and others in the organization—irrespective of whether the conduct is in an “official,” “individual,” or “personal” capacity.</a:t>
            </a:r>
          </a:p>
          <a:p>
            <a:pPr marL="573088" lvl="1" indent="-342900">
              <a:buClr>
                <a:schemeClr val="tx1">
                  <a:lumMod val="75000"/>
                  <a:lumOff val="25000"/>
                </a:schemeClr>
              </a:buClr>
              <a:buFont typeface="Arial" panose="020B0604020202020204" pitchFamily="34" charset="0"/>
              <a:buChar char="•"/>
            </a:pPr>
            <a:r>
              <a:rPr lang="en-US" sz="2400" b="0" i="0" dirty="0">
                <a:solidFill>
                  <a:schemeClr val="tx1">
                    <a:lumMod val="75000"/>
                    <a:lumOff val="25000"/>
                  </a:schemeClr>
                </a:solidFill>
                <a:effectLst/>
                <a:latin typeface="Calibri" panose="020F0502020204030204" pitchFamily="34" charset="0"/>
                <a:cs typeface="Calibri" panose="020F0502020204030204" pitchFamily="34" charset="0"/>
              </a:rPr>
              <a:t>Personal conduct is another area where, fair or not, sometimes perception = reality and reality = perception. Thus, commit to high standards of personal conduct and to avoiding personal conduct that can</a:t>
            </a:r>
            <a:r>
              <a:rPr lang="en-US" sz="2400" dirty="0">
                <a:solidFill>
                  <a:schemeClr val="tx1">
                    <a:lumMod val="75000"/>
                    <a:lumOff val="25000"/>
                  </a:schemeClr>
                </a:solidFill>
                <a:latin typeface="Calibri" panose="020F0502020204030204" pitchFamily="34" charset="0"/>
                <a:cs typeface="Calibri" panose="020F0502020204030204" pitchFamily="34" charset="0"/>
              </a:rPr>
              <a:t> </a:t>
            </a:r>
            <a:r>
              <a:rPr lang="en-US" sz="2400" b="0" i="0" dirty="0">
                <a:solidFill>
                  <a:schemeClr val="tx1">
                    <a:lumMod val="75000"/>
                    <a:lumOff val="25000"/>
                  </a:schemeClr>
                </a:solidFill>
                <a:effectLst/>
                <a:latin typeface="Calibri" panose="020F0502020204030204" pitchFamily="34" charset="0"/>
                <a:cs typeface="Calibri" panose="020F0502020204030204" pitchFamily="34" charset="0"/>
              </a:rPr>
              <a:t>debilitate public officials and public bodies. </a:t>
            </a:r>
          </a:p>
          <a:p>
            <a:endParaRPr lang="en-US" dirty="0"/>
          </a:p>
        </p:txBody>
      </p:sp>
    </p:spTree>
    <p:extLst>
      <p:ext uri="{BB962C8B-B14F-4D97-AF65-F5344CB8AC3E}">
        <p14:creationId xmlns:p14="http://schemas.microsoft.com/office/powerpoint/2010/main" val="126698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CFD04-1CD7-4E9E-A327-504BB2A59846}"/>
              </a:ext>
            </a:extLst>
          </p:cNvPr>
          <p:cNvSpPr>
            <a:spLocks noGrp="1"/>
          </p:cNvSpPr>
          <p:nvPr>
            <p:ph type="title"/>
          </p:nvPr>
        </p:nvSpPr>
        <p:spPr/>
        <p:txBody>
          <a:bodyPr/>
          <a:lstStyle/>
          <a:p>
            <a:r>
              <a:rPr lang="en-US" dirty="0"/>
              <a:t>Some Scenarios</a:t>
            </a:r>
          </a:p>
        </p:txBody>
      </p:sp>
      <p:sp>
        <p:nvSpPr>
          <p:cNvPr id="3" name="Content Placeholder 2">
            <a:extLst>
              <a:ext uri="{FF2B5EF4-FFF2-40B4-BE49-F238E27FC236}">
                <a16:creationId xmlns:a16="http://schemas.microsoft.com/office/drawing/2014/main" id="{26230D72-B936-7665-5877-49CC614C5C7D}"/>
              </a:ext>
            </a:extLst>
          </p:cNvPr>
          <p:cNvSpPr>
            <a:spLocks noGrp="1"/>
          </p:cNvSpPr>
          <p:nvPr>
            <p:ph idx="1"/>
          </p:nvPr>
        </p:nvSpPr>
        <p:spPr>
          <a:xfrm>
            <a:off x="609600" y="1180213"/>
            <a:ext cx="10972800" cy="4667693"/>
          </a:xfrm>
        </p:spPr>
        <p:txBody>
          <a:bodyPr/>
          <a:lstStyle/>
          <a:p>
            <a:pPr marL="342900" indent="-342900">
              <a:lnSpc>
                <a:spcPct val="100000"/>
              </a:lnSpc>
              <a:buClr>
                <a:schemeClr val="tx1">
                  <a:lumMod val="75000"/>
                  <a:lumOff val="25000"/>
                </a:schemeClr>
              </a:buClr>
              <a:buFont typeface="Arial" panose="020B0604020202020204" pitchFamily="34" charset="0"/>
              <a:buChar char="•"/>
            </a:pPr>
            <a:r>
              <a:rPr lang="en-US" sz="2200" b="1" i="0" dirty="0">
                <a:solidFill>
                  <a:schemeClr val="tx1">
                    <a:lumMod val="75000"/>
                    <a:lumOff val="25000"/>
                  </a:schemeClr>
                </a:solidFill>
                <a:effectLst/>
                <a:latin typeface="Calibri" panose="020F0502020204030204" pitchFamily="34" charset="0"/>
                <a:cs typeface="Calibri" panose="020F0502020204030204" pitchFamily="34" charset="0"/>
              </a:rPr>
              <a:t>Role Discipline: </a:t>
            </a:r>
            <a:r>
              <a:rPr lang="en-US" sz="2200" b="0" i="0" dirty="0">
                <a:solidFill>
                  <a:schemeClr val="tx1">
                    <a:lumMod val="75000"/>
                    <a:lumOff val="25000"/>
                  </a:schemeClr>
                </a:solidFill>
                <a:effectLst/>
                <a:latin typeface="Calibri" panose="020F0502020204030204" pitchFamily="34" charset="0"/>
                <a:cs typeface="Calibri" panose="020F0502020204030204" pitchFamily="34" charset="0"/>
              </a:rPr>
              <a:t>“Our liquor ordinances say the Town Clerk issues special events permits but one member of our Town Board has visited the Clerk’s office repeatedly telling the Clerk she must turn down a special event permit application.” What to do?</a:t>
            </a:r>
          </a:p>
          <a:p>
            <a:pPr marL="342900" indent="-342900">
              <a:lnSpc>
                <a:spcPct val="100000"/>
              </a:lnSpc>
              <a:buClr>
                <a:schemeClr val="tx1">
                  <a:lumMod val="75000"/>
                  <a:lumOff val="25000"/>
                </a:schemeClr>
              </a:buClr>
              <a:buFont typeface="Arial" panose="020B0604020202020204" pitchFamily="34" charset="0"/>
              <a:buChar char="•"/>
            </a:pPr>
            <a:r>
              <a:rPr lang="en-US" sz="2200" b="1" i="0" dirty="0">
                <a:solidFill>
                  <a:schemeClr val="tx1">
                    <a:lumMod val="75000"/>
                    <a:lumOff val="25000"/>
                  </a:schemeClr>
                </a:solidFill>
                <a:effectLst/>
                <a:latin typeface="Calibri" panose="020F0502020204030204" pitchFamily="34" charset="0"/>
                <a:cs typeface="Calibri" panose="020F0502020204030204" pitchFamily="34" charset="0"/>
              </a:rPr>
              <a:t>Personal Conduct: </a:t>
            </a:r>
            <a:r>
              <a:rPr lang="en-US" sz="2200" b="0" i="0" dirty="0">
                <a:solidFill>
                  <a:schemeClr val="tx1">
                    <a:lumMod val="75000"/>
                    <a:lumOff val="25000"/>
                  </a:schemeClr>
                </a:solidFill>
                <a:effectLst/>
                <a:latin typeface="Calibri" panose="020F0502020204030204" pitchFamily="34" charset="0"/>
                <a:cs typeface="Calibri" panose="020F0502020204030204" pitchFamily="34" charset="0"/>
              </a:rPr>
              <a:t>“One of our Board members has taken to social media to combat some critics of the Town, and he’s gotten in a bit of a pickle by alleging that one of these critics has failed to get building permits and has failed to report and pay payroll taxes. The animosity spilled over at a recent Board meeting where the Board member repeated the accusations, and now the critic is threatening a defamation lawsuit.” Problems?</a:t>
            </a:r>
          </a:p>
          <a:p>
            <a:pPr marL="342900" indent="-342900">
              <a:lnSpc>
                <a:spcPct val="100000"/>
              </a:lnSpc>
              <a:buClr>
                <a:schemeClr val="tx1">
                  <a:lumMod val="75000"/>
                  <a:lumOff val="25000"/>
                </a:schemeClr>
              </a:buClr>
              <a:buFont typeface="Arial" panose="020B0604020202020204" pitchFamily="34" charset="0"/>
              <a:buChar char="•"/>
            </a:pPr>
            <a:r>
              <a:rPr lang="en-US" sz="2200" b="1" i="0" dirty="0">
                <a:solidFill>
                  <a:schemeClr val="tx1">
                    <a:lumMod val="75000"/>
                    <a:lumOff val="25000"/>
                  </a:schemeClr>
                </a:solidFill>
                <a:effectLst/>
                <a:latin typeface="Calibri" panose="020F0502020204030204" pitchFamily="34" charset="0"/>
                <a:cs typeface="Calibri" panose="020F0502020204030204" pitchFamily="34" charset="0"/>
              </a:rPr>
              <a:t>Ethics:</a:t>
            </a:r>
            <a:r>
              <a:rPr lang="en-US" sz="2200" b="0" i="0" dirty="0">
                <a:solidFill>
                  <a:schemeClr val="tx1">
                    <a:lumMod val="75000"/>
                    <a:lumOff val="25000"/>
                  </a:schemeClr>
                </a:solidFill>
                <a:effectLst/>
                <a:latin typeface="Calibri" panose="020F0502020204030204" pitchFamily="34" charset="0"/>
                <a:cs typeface="Calibri" panose="020F0502020204030204" pitchFamily="34" charset="0"/>
              </a:rPr>
              <a:t> “Recently the </a:t>
            </a:r>
            <a:r>
              <a:rPr lang="en-US" sz="2200" dirty="0">
                <a:solidFill>
                  <a:schemeClr val="tx1">
                    <a:lumMod val="75000"/>
                    <a:lumOff val="25000"/>
                  </a:schemeClr>
                </a:solidFill>
                <a:latin typeface="Calibri" panose="020F0502020204030204" pitchFamily="34" charset="0"/>
                <a:cs typeface="Calibri" panose="020F0502020204030204" pitchFamily="34" charset="0"/>
              </a:rPr>
              <a:t>Council voted to </a:t>
            </a:r>
            <a:r>
              <a:rPr lang="en-US" sz="2200" b="0" i="0" dirty="0">
                <a:solidFill>
                  <a:schemeClr val="tx1">
                    <a:lumMod val="75000"/>
                    <a:lumOff val="25000"/>
                  </a:schemeClr>
                </a:solidFill>
                <a:effectLst/>
                <a:latin typeface="Calibri" panose="020F0502020204030204" pitchFamily="34" charset="0"/>
                <a:cs typeface="Calibri" panose="020F0502020204030204" pitchFamily="34" charset="0"/>
              </a:rPr>
              <a:t>approve a purchase of water rights. As the closing on the purchase approached, we learned a commission was due to a brokerage firm. The rub is that one of the elected officials who voted for the purchase is a partner in the brokerage firm. Now citizens are claiming an ethics violation.” Concerns?</a:t>
            </a:r>
          </a:p>
          <a:p>
            <a:endParaRPr lang="en-US" dirty="0"/>
          </a:p>
        </p:txBody>
      </p:sp>
    </p:spTree>
    <p:extLst>
      <p:ext uri="{BB962C8B-B14F-4D97-AF65-F5344CB8AC3E}">
        <p14:creationId xmlns:p14="http://schemas.microsoft.com/office/powerpoint/2010/main" val="1871226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A1E1D-85F7-8786-0AD2-BEAEC8DB84D4}"/>
              </a:ext>
            </a:extLst>
          </p:cNvPr>
          <p:cNvSpPr>
            <a:spLocks noGrp="1"/>
          </p:cNvSpPr>
          <p:nvPr>
            <p:ph type="title"/>
          </p:nvPr>
        </p:nvSpPr>
        <p:spPr>
          <a:xfrm>
            <a:off x="361507" y="274638"/>
            <a:ext cx="11220893" cy="1143000"/>
          </a:xfrm>
        </p:spPr>
        <p:txBody>
          <a:bodyPr/>
          <a:lstStyle/>
          <a:p>
            <a:r>
              <a:rPr lang="en-US" sz="4000" dirty="0"/>
              <a:t>Elected Official – Governing Body Liability Risks</a:t>
            </a:r>
          </a:p>
        </p:txBody>
      </p:sp>
      <p:sp>
        <p:nvSpPr>
          <p:cNvPr id="3" name="Content Placeholder 2">
            <a:extLst>
              <a:ext uri="{FF2B5EF4-FFF2-40B4-BE49-F238E27FC236}">
                <a16:creationId xmlns:a16="http://schemas.microsoft.com/office/drawing/2014/main" id="{413BBC1D-2D62-BE7A-4D07-B4CB28065EDE}"/>
              </a:ext>
            </a:extLst>
          </p:cNvPr>
          <p:cNvSpPr>
            <a:spLocks noGrp="1"/>
          </p:cNvSpPr>
          <p:nvPr>
            <p:ph idx="1"/>
          </p:nvPr>
        </p:nvSpPr>
        <p:spPr>
          <a:xfrm>
            <a:off x="361507" y="1265273"/>
            <a:ext cx="11220893" cy="4859079"/>
          </a:xfrm>
        </p:spPr>
        <p:txBody>
          <a:bodyPr/>
          <a:lstStyle/>
          <a:p>
            <a:pPr>
              <a:lnSpc>
                <a:spcPct val="100000"/>
              </a:lnSpc>
              <a:buClr>
                <a:schemeClr val="tx1">
                  <a:lumMod val="75000"/>
                  <a:lumOff val="25000"/>
                </a:schemeClr>
              </a:buCl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Where do liability risks lie for elected officials and elected governing bodies?</a:t>
            </a:r>
          </a:p>
          <a:p>
            <a:pPr marL="573088" lvl="1"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Civil rights claims (e.g., First Amendment, Due Process, Equal Protection)</a:t>
            </a:r>
          </a:p>
          <a:p>
            <a:pPr marL="573088" lvl="1" indent="-342900">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Employment practices – e.g. harassment, discrimination, retaliation</a:t>
            </a:r>
          </a:p>
          <a:p>
            <a:pPr marL="573088" lvl="1"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Alleged “willful &amp; wanton” conduct (state law intentional torts)</a:t>
            </a:r>
          </a:p>
          <a:p>
            <a:pPr marL="573088" lvl="1"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Breach of ethics and/or fiduciary duty</a:t>
            </a:r>
          </a:p>
          <a:p>
            <a:pPr marL="573088" lvl="1"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Open meetings/open records laws</a:t>
            </a:r>
          </a:p>
          <a:p>
            <a:pPr marL="573088" lvl="1"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“On </a:t>
            </a:r>
            <a:r>
              <a:rPr lang="en-US" sz="2300" dirty="0">
                <a:solidFill>
                  <a:schemeClr val="tx1">
                    <a:lumMod val="75000"/>
                    <a:lumOff val="25000"/>
                  </a:schemeClr>
                </a:solidFill>
                <a:latin typeface="Calibri" panose="020F0502020204030204" pitchFamily="34" charset="0"/>
                <a:cs typeface="Calibri" panose="020F0502020204030204" pitchFamily="34" charset="0"/>
              </a:rPr>
              <a:t>the record” </a:t>
            </a: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challenges to a “quasi-judicial” action of the governing body</a:t>
            </a:r>
          </a:p>
          <a:p>
            <a:pPr marL="573088" lvl="1"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Declaratory or injunctive relief claims arising from governing body action; e.g., challenging an ordinance or some other action</a:t>
            </a:r>
          </a:p>
          <a:p>
            <a:pPr marL="573088" lvl="1"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Contract and quasi-contract claims</a:t>
            </a:r>
          </a:p>
          <a:p>
            <a:pPr marL="573088" lvl="1"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Takings and regulatory takings claims</a:t>
            </a:r>
          </a:p>
          <a:p>
            <a:endParaRPr lang="en-US" dirty="0"/>
          </a:p>
        </p:txBody>
      </p:sp>
    </p:spTree>
    <p:extLst>
      <p:ext uri="{BB962C8B-B14F-4D97-AF65-F5344CB8AC3E}">
        <p14:creationId xmlns:p14="http://schemas.microsoft.com/office/powerpoint/2010/main" val="1842680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53927-A1BC-6EB3-27A9-FD74F56ABAD5}"/>
              </a:ext>
            </a:extLst>
          </p:cNvPr>
          <p:cNvSpPr>
            <a:spLocks noGrp="1"/>
          </p:cNvSpPr>
          <p:nvPr>
            <p:ph type="title"/>
          </p:nvPr>
        </p:nvSpPr>
        <p:spPr>
          <a:xfrm>
            <a:off x="609600" y="85060"/>
            <a:ext cx="10972800" cy="1143000"/>
          </a:xfrm>
        </p:spPr>
        <p:txBody>
          <a:bodyPr/>
          <a:lstStyle/>
          <a:p>
            <a:pPr algn="l"/>
            <a:r>
              <a:rPr lang="en-US" dirty="0"/>
              <a:t>Concluding Thoughts</a:t>
            </a:r>
          </a:p>
        </p:txBody>
      </p:sp>
      <p:sp>
        <p:nvSpPr>
          <p:cNvPr id="3" name="Content Placeholder 2">
            <a:extLst>
              <a:ext uri="{FF2B5EF4-FFF2-40B4-BE49-F238E27FC236}">
                <a16:creationId xmlns:a16="http://schemas.microsoft.com/office/drawing/2014/main" id="{48E2A66D-6338-8A0C-880C-707169AF3E3A}"/>
              </a:ext>
            </a:extLst>
          </p:cNvPr>
          <p:cNvSpPr>
            <a:spLocks noGrp="1"/>
          </p:cNvSpPr>
          <p:nvPr>
            <p:ph idx="1"/>
          </p:nvPr>
        </p:nvSpPr>
        <p:spPr>
          <a:xfrm>
            <a:off x="609600" y="1076546"/>
            <a:ext cx="10972800" cy="4704907"/>
          </a:xfrm>
        </p:spPr>
        <p:txBody>
          <a:bodyPr/>
          <a:lstStyle/>
          <a:p>
            <a:pPr marL="342900"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As elected officials, commit to good governance that builds faith and trust in government and strengthens the govern</a:t>
            </a:r>
            <a:r>
              <a:rPr lang="en-US" sz="2300" dirty="0">
                <a:solidFill>
                  <a:schemeClr val="tx1">
                    <a:lumMod val="75000"/>
                    <a:lumOff val="25000"/>
                  </a:schemeClr>
                </a:solidFill>
                <a:latin typeface="Calibri" panose="020F0502020204030204" pitchFamily="34" charset="0"/>
                <a:cs typeface="Calibri" panose="020F0502020204030204" pitchFamily="34" charset="0"/>
              </a:rPr>
              <a:t>ing body as an </a:t>
            </a: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institution. Have a good “risk radar” and seek support from your attorney and staff to effectively manage risk.</a:t>
            </a:r>
          </a:p>
          <a:p>
            <a:pPr marL="342900"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Use your power wisely and humanely. Remember, you set the tone for the whole organization in terms of the treatment of employees, citizens, and the business community.</a:t>
            </a:r>
          </a:p>
          <a:p>
            <a:pPr marL="342900"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Engage in active collaboration, be willing to “agree to disagree” and move on.</a:t>
            </a:r>
          </a:p>
          <a:p>
            <a:pPr marL="342900"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Embrace process irrespective of outcome and always consider issues on their merits alone.</a:t>
            </a:r>
          </a:p>
          <a:p>
            <a:pPr marL="342900"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Embrace the fiduciary, stewardship, and “WE” responsibilities of service on the governing body. </a:t>
            </a:r>
          </a:p>
          <a:p>
            <a:endParaRPr lang="en-US" dirty="0"/>
          </a:p>
        </p:txBody>
      </p:sp>
    </p:spTree>
    <p:extLst>
      <p:ext uri="{BB962C8B-B14F-4D97-AF65-F5344CB8AC3E}">
        <p14:creationId xmlns:p14="http://schemas.microsoft.com/office/powerpoint/2010/main" val="1411862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D36EC-76B8-A6C6-28A4-14F78C9097A7}"/>
              </a:ext>
            </a:extLst>
          </p:cNvPr>
          <p:cNvSpPr>
            <a:spLocks noGrp="1"/>
          </p:cNvSpPr>
          <p:nvPr>
            <p:ph type="title"/>
          </p:nvPr>
        </p:nvSpPr>
        <p:spPr/>
        <p:txBody>
          <a:bodyPr/>
          <a:lstStyle/>
          <a:p>
            <a:pPr algn="l"/>
            <a:r>
              <a:rPr lang="en-US" dirty="0"/>
              <a:t>CIRSA Resources</a:t>
            </a:r>
          </a:p>
        </p:txBody>
      </p:sp>
      <p:sp>
        <p:nvSpPr>
          <p:cNvPr id="3" name="Content Placeholder 2">
            <a:extLst>
              <a:ext uri="{FF2B5EF4-FFF2-40B4-BE49-F238E27FC236}">
                <a16:creationId xmlns:a16="http://schemas.microsoft.com/office/drawing/2014/main" id="{3B304036-8C3C-D686-0839-E8D3E393AC4C}"/>
              </a:ext>
            </a:extLst>
          </p:cNvPr>
          <p:cNvSpPr>
            <a:spLocks noGrp="1"/>
          </p:cNvSpPr>
          <p:nvPr>
            <p:ph idx="1"/>
          </p:nvPr>
        </p:nvSpPr>
        <p:spPr>
          <a:xfrm>
            <a:off x="609600" y="1417638"/>
            <a:ext cx="10972800" cy="4658870"/>
          </a:xfrm>
        </p:spPr>
        <p:txBody>
          <a:bodyPr/>
          <a:lstStyle/>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CIRSA </a:t>
            </a:r>
            <a:r>
              <a:rPr kumimoji="0" lang="en-US" sz="2100" b="0" i="1"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Elected Officials Liability Handbook</a:t>
            </a:r>
            <a:r>
              <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 </a:t>
            </a:r>
            <a:r>
              <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hlinkClick r:id="rId2"/>
              </a:rPr>
              <a:t>https://www.cirsa.org/wp-content/uploads/2019/06/EthicsLiabilityBestPracticesHandbookForElectedOfficials.pdf</a:t>
            </a: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100" dirty="0">
              <a:solidFill>
                <a:srgbClr val="E7E6E6">
                  <a:lumMod val="25000"/>
                </a:srgbClr>
              </a:solidFill>
              <a:latin typeface="Calibri"/>
              <a:ea typeface="Open Sans Light" panose="020B0306030504020204" pitchFamily="34" charset="0"/>
              <a:cs typeface="Oxygen Regular"/>
            </a:endParaRP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The elected officials’ page on CIRSA website has some resources relevant to both elected and appointed officials: </a:t>
            </a:r>
            <a:r>
              <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hlinkClick r:id="rId3"/>
              </a:rPr>
              <a:t>https://www.cirsa.org/safety-training/elected-officials/</a:t>
            </a: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100" dirty="0">
              <a:solidFill>
                <a:srgbClr val="E7E6E6">
                  <a:lumMod val="25000"/>
                </a:srgbClr>
              </a:solidFill>
              <a:latin typeface="Calibri"/>
              <a:ea typeface="Open Sans Light" panose="020B0306030504020204" pitchFamily="34" charset="0"/>
              <a:cs typeface="Calibri" panose="020F0502020204030204" pitchFamily="34" charset="0"/>
            </a:endParaRP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rPr>
              <a:t>For </a:t>
            </a:r>
            <a:r>
              <a:rPr lang="en-US" sz="2100" dirty="0">
                <a:solidFill>
                  <a:srgbClr val="333F48"/>
                </a:solidFill>
                <a:latin typeface="Calibri" panose="020F0502020204030204" pitchFamily="34" charset="0"/>
                <a:ea typeface="Tahoma" panose="020B0604030504040204" pitchFamily="34" charset="0"/>
                <a:cs typeface="Calibri" panose="020F0502020204030204" pitchFamily="34" charset="0"/>
              </a:rPr>
              <a:t>t</a:t>
            </a:r>
            <a:r>
              <a:rPr kumimoji="0" lang="en-US" sz="21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rPr>
              <a:t>raining on quasi-judicial best practices and due process, see this CML/CIRSA presentation: </a:t>
            </a:r>
            <a:r>
              <a:rPr kumimoji="0" lang="en-US" sz="21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hlinkClick r:id="rId4"/>
              </a:rPr>
              <a:t>https://www.cml.org/docs/default-source/2024-conference-presentations/6-19-24-1045-cml-2024-qj-decision-making.pdf?sfvrsn=ee380f05_2</a:t>
            </a:r>
            <a:r>
              <a:rPr lang="en-US" sz="2100" dirty="0">
                <a:solidFill>
                  <a:srgbClr val="333F48"/>
                </a:solidFill>
                <a:latin typeface="Calibri" panose="020F0502020204030204" pitchFamily="34" charset="0"/>
                <a:ea typeface="Tahoma" panose="020B0604030504040204" pitchFamily="34" charset="0"/>
                <a:cs typeface="Calibri" panose="020F0502020204030204" pitchFamily="34" charset="0"/>
              </a:rPr>
              <a:t> and this </a:t>
            </a:r>
            <a:r>
              <a:rPr kumimoji="0" lang="en-US" sz="21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rPr>
              <a:t>CIRSA video: </a:t>
            </a:r>
            <a:r>
              <a:rPr kumimoji="0" lang="en-US" sz="21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hlinkClick r:id="rId5"/>
              </a:rPr>
              <a:t>https://www.youtube.com/watch?v=mPz-P7A_qIc</a:t>
            </a:r>
            <a:r>
              <a:rPr lang="en-US" sz="2100" dirty="0">
                <a:solidFill>
                  <a:srgbClr val="333F48"/>
                </a:solidFill>
                <a:latin typeface="Calibri" panose="020F0502020204030204" pitchFamily="34" charset="0"/>
                <a:ea typeface="Tahoma" panose="020B0604030504040204" pitchFamily="34" charset="0"/>
                <a:cs typeface="Calibri" panose="020F0502020204030204" pitchFamily="34" charset="0"/>
              </a:rPr>
              <a:t>.</a:t>
            </a: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endParaRP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And our newest video (</a:t>
            </a:r>
            <a:r>
              <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hlinkClick r:id="rId6"/>
              </a:rPr>
              <a:t>https://www.youtube.com/watch?v=bfhxvn1c1lA&amp;t=10s</a:t>
            </a:r>
            <a:r>
              <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 which is 17 minutes long, or select and watch sections by topic (</a:t>
            </a:r>
            <a:r>
              <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hlinkClick r:id="rId7"/>
              </a:rPr>
              <a:t>https://www.youtube.com/@CIRSASafety</a:t>
            </a:r>
            <a:r>
              <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 </a:t>
            </a:r>
          </a:p>
          <a:p>
            <a:endParaRPr lang="en-US" dirty="0"/>
          </a:p>
        </p:txBody>
      </p:sp>
    </p:spTree>
    <p:extLst>
      <p:ext uri="{BB962C8B-B14F-4D97-AF65-F5344CB8AC3E}">
        <p14:creationId xmlns:p14="http://schemas.microsoft.com/office/powerpoint/2010/main" val="2252488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FC261-6052-67E2-470F-EA04300E2C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6D1CAD-F0D7-A82D-9AD9-6E4EA4D9235B}"/>
              </a:ext>
            </a:extLst>
          </p:cNvPr>
          <p:cNvSpPr>
            <a:spLocks noGrp="1"/>
          </p:cNvSpPr>
          <p:nvPr>
            <p:ph type="title"/>
          </p:nvPr>
        </p:nvSpPr>
        <p:spPr/>
        <p:txBody>
          <a:bodyPr/>
          <a:lstStyle/>
          <a:p>
            <a:pPr algn="l"/>
            <a:r>
              <a:rPr lang="en-US" dirty="0"/>
              <a:t>CIRSA Resources</a:t>
            </a:r>
          </a:p>
        </p:txBody>
      </p:sp>
      <p:sp>
        <p:nvSpPr>
          <p:cNvPr id="3" name="Content Placeholder 2">
            <a:extLst>
              <a:ext uri="{FF2B5EF4-FFF2-40B4-BE49-F238E27FC236}">
                <a16:creationId xmlns:a16="http://schemas.microsoft.com/office/drawing/2014/main" id="{50727822-D4DA-0704-B8DF-35A3CE74CCB4}"/>
              </a:ext>
            </a:extLst>
          </p:cNvPr>
          <p:cNvSpPr>
            <a:spLocks noGrp="1"/>
          </p:cNvSpPr>
          <p:nvPr>
            <p:ph idx="1"/>
          </p:nvPr>
        </p:nvSpPr>
        <p:spPr>
          <a:xfrm>
            <a:off x="609600" y="1295363"/>
            <a:ext cx="10972800" cy="4658870"/>
          </a:xfrm>
        </p:spPr>
        <p:txBody>
          <a:bodyPr/>
          <a:lstStyle/>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CIRSA </a:t>
            </a:r>
            <a:r>
              <a:rPr kumimoji="0" lang="en-US" sz="2200" b="0" i="1"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Elected Officials Liability Handbook</a:t>
            </a:r>
            <a:r>
              <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 </a:t>
            </a:r>
            <a:r>
              <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hlinkClick r:id="rId2"/>
              </a:rPr>
              <a:t>https://www.cirsa.org/wp-content/uploads/2019/06/EthicsLiabilityBestPracticesHandbookForElectedOfficials.pdf</a:t>
            </a:r>
            <a:endPar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200" dirty="0">
              <a:solidFill>
                <a:srgbClr val="E7E6E6">
                  <a:lumMod val="25000"/>
                </a:srgbClr>
              </a:solidFill>
              <a:latin typeface="Calibri"/>
              <a:ea typeface="Open Sans Light" panose="020B0306030504020204" pitchFamily="34" charset="0"/>
              <a:cs typeface="Oxygen Regular"/>
            </a:endParaRP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The elected officials’ page on CIRSA website has some resources relevant to both elected and appointed officials: </a:t>
            </a:r>
            <a:r>
              <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hlinkClick r:id="rId3"/>
              </a:rPr>
              <a:t>https://www.cirsa.org/safety-training/elected-officials/</a:t>
            </a:r>
            <a:endPar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200" dirty="0">
              <a:solidFill>
                <a:srgbClr val="E7E6E6">
                  <a:lumMod val="25000"/>
                </a:srgbClr>
              </a:solidFill>
              <a:latin typeface="Calibri"/>
              <a:ea typeface="Open Sans Light" panose="020B0306030504020204" pitchFamily="34" charset="0"/>
              <a:cs typeface="Calibri" panose="020F0502020204030204" pitchFamily="34" charset="0"/>
            </a:endParaRP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rPr>
              <a:t>For CIRSA training on quasi-judicial best practices and due process, see these CIRSA videos: </a:t>
            </a:r>
            <a:r>
              <a:rPr kumimoji="0" lang="en-US" sz="22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hlinkClick r:id="rId4"/>
              </a:rPr>
              <a:t>https://www.youtube.com/watch?v=mPz-P7A_qIc</a:t>
            </a:r>
            <a:r>
              <a:rPr kumimoji="0" lang="en-US" sz="22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rPr>
              <a:t> and </a:t>
            </a:r>
            <a:r>
              <a:rPr kumimoji="0" lang="en-US" sz="22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hlinkClick r:id="rId5"/>
              </a:rPr>
              <a:t>https://www.cirsa.org/wp-content/uploads/2020/05/Quasi-Judicial-Proceedings.mp4</a:t>
            </a:r>
            <a:endParaRPr lang="en-US" sz="2200" dirty="0">
              <a:solidFill>
                <a:srgbClr val="333F48"/>
              </a:solidFill>
              <a:latin typeface="Calibri" panose="020F0502020204030204" pitchFamily="34" charset="0"/>
              <a:ea typeface="Tahoma" panose="020B0604030504040204" pitchFamily="34" charset="0"/>
              <a:cs typeface="Calibri" panose="020F0502020204030204" pitchFamily="34" charset="0"/>
            </a:endParaRP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2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endParaRPr>
          </a:p>
          <a:p>
            <a:pPr marL="461963" marR="0" lvl="1" indent="-2301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And our newest video (</a:t>
            </a:r>
            <a:r>
              <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hlinkClick r:id="rId6"/>
              </a:rPr>
              <a:t>https://www.youtube.com/watch?v=bfhxvn1c1lA&amp;t=10s</a:t>
            </a:r>
            <a:r>
              <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 which is 17 minutes long, or select and watch sections by topic here: </a:t>
            </a:r>
            <a:r>
              <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hlinkClick r:id="rId7"/>
              </a:rPr>
              <a:t>https://www.youtube.com/@CIRSASafety</a:t>
            </a:r>
            <a:r>
              <a:rPr kumimoji="0" lang="en-US" sz="22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 </a:t>
            </a:r>
          </a:p>
          <a:p>
            <a:endParaRPr lang="en-US" dirty="0"/>
          </a:p>
        </p:txBody>
      </p:sp>
    </p:spTree>
    <p:extLst>
      <p:ext uri="{BB962C8B-B14F-4D97-AF65-F5344CB8AC3E}">
        <p14:creationId xmlns:p14="http://schemas.microsoft.com/office/powerpoint/2010/main" val="13859066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32D8C-496E-6A07-81DE-576316FBD2D0}"/>
              </a:ext>
            </a:extLst>
          </p:cNvPr>
          <p:cNvSpPr>
            <a:spLocks noGrp="1"/>
          </p:cNvSpPr>
          <p:nvPr>
            <p:ph type="title"/>
          </p:nvPr>
        </p:nvSpPr>
        <p:spPr>
          <a:xfrm>
            <a:off x="127591" y="274638"/>
            <a:ext cx="11940361" cy="1143000"/>
          </a:xfrm>
        </p:spPr>
        <p:txBody>
          <a:bodyPr/>
          <a:lstStyle/>
          <a:p>
            <a:r>
              <a:rPr lang="en-US" sz="2800" dirty="0"/>
              <a:t>About the Colorado Intergovernmental Risk Sharing Agency (CIRSA)</a:t>
            </a:r>
          </a:p>
        </p:txBody>
      </p:sp>
      <p:sp>
        <p:nvSpPr>
          <p:cNvPr id="3" name="Content Placeholder 2">
            <a:extLst>
              <a:ext uri="{FF2B5EF4-FFF2-40B4-BE49-F238E27FC236}">
                <a16:creationId xmlns:a16="http://schemas.microsoft.com/office/drawing/2014/main" id="{C8E9E0DC-83FA-CE93-C687-20EDFF5535F4}"/>
              </a:ext>
            </a:extLst>
          </p:cNvPr>
          <p:cNvSpPr>
            <a:spLocks noGrp="1"/>
          </p:cNvSpPr>
          <p:nvPr>
            <p:ph idx="1"/>
          </p:nvPr>
        </p:nvSpPr>
        <p:spPr>
          <a:xfrm>
            <a:off x="425302" y="1121735"/>
            <a:ext cx="11157098" cy="4545418"/>
          </a:xfrm>
        </p:spPr>
        <p:txBody>
          <a:bodyPr/>
          <a:lstStyle/>
          <a:p>
            <a:pPr marL="285750" marR="0" lvl="0" indent="-285750" algn="l" defTabSz="914400"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Public entity self-insurance pool for property, liability, and workers’ compensation coverages</a:t>
            </a:r>
          </a:p>
          <a:p>
            <a:pPr marL="285750" marR="0" lvl="0" indent="-285750" algn="l" defTabSz="914400"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Formed by in 1982 by 18 municipalities pursuant to CML study committee recommendations</a:t>
            </a:r>
          </a:p>
          <a:p>
            <a:pPr marL="285750" marR="0" lvl="0" indent="-285750" algn="l" defTabSz="914400"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Not an insurance company, but an entity created pursuant to Colorado statutes and intergovernmental agreement of our members</a:t>
            </a:r>
          </a:p>
          <a:p>
            <a:pPr marL="285750" marR="0" lvl="0" indent="-285750" algn="l" defTabSz="914400"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Total membership today stands at 294 member municipalities and affiliated legal entities</a:t>
            </a:r>
          </a:p>
          <a:p>
            <a:pPr marL="285750" marR="0" lvl="0" indent="-285750" algn="l" defTabSz="914400"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Member-owned, member-governed organization</a:t>
            </a:r>
          </a:p>
          <a:p>
            <a:pPr marL="285750" marR="0" lvl="0" indent="-285750" algn="l" defTabSz="914400"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No profit motive – sole motive is to serve our members effectively and responsibly</a:t>
            </a:r>
          </a:p>
          <a:p>
            <a:pPr marL="285750" marR="0" lvl="0" indent="-285750" algn="l" defTabSz="914400"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CIRSA Board made up entirely of municipal officials</a:t>
            </a:r>
          </a:p>
          <a:p>
            <a:pPr marL="285750" marR="0" lvl="0" indent="-285750" algn="l" defTabSz="914400"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Seek to be continually responsive to the liability-related needs of our membership – coverages and associated risk management services, sample publications, training, and consultation services, as well as specialty services such as home rule charter review</a:t>
            </a:r>
          </a:p>
          <a:p>
            <a:pPr marL="285750" marR="0" lvl="0" indent="-285750" algn="l" defTabSz="914400"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We have the largest concentration of liability-related experience and knowledge directly applicable to Colorado municipalities</a:t>
            </a:r>
            <a:endParaRPr kumimoji="0" lang="en-US" sz="2300" b="0" i="0" u="none" strike="noStrike" kern="1200" cap="none" spc="0" normalizeH="0" baseline="0" noProof="0" dirty="0">
              <a:ln>
                <a:noFill/>
              </a:ln>
              <a:solidFill>
                <a:srgbClr val="333F48"/>
              </a:solidFill>
              <a:effectLst/>
              <a:uLnTx/>
              <a:uFillTx/>
              <a:latin typeface="Calibri" panose="020F0502020204030204" pitchFamily="34" charset="0"/>
              <a:ea typeface="Tahoma" panose="020B060403050404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323996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F57CE-FCE0-AFF7-B50B-4C7AB0255289}"/>
              </a:ext>
            </a:extLst>
          </p:cNvPr>
          <p:cNvSpPr>
            <a:spLocks noGrp="1"/>
          </p:cNvSpPr>
          <p:nvPr>
            <p:ph type="title"/>
          </p:nvPr>
        </p:nvSpPr>
        <p:spPr/>
        <p:txBody>
          <a:bodyPr/>
          <a:lstStyle/>
          <a:p>
            <a:r>
              <a:rPr lang="en-US" sz="7200" dirty="0"/>
              <a:t>Thank You!</a:t>
            </a:r>
          </a:p>
        </p:txBody>
      </p:sp>
      <p:sp>
        <p:nvSpPr>
          <p:cNvPr id="4" name="Content Placeholder 2">
            <a:extLst>
              <a:ext uri="{FF2B5EF4-FFF2-40B4-BE49-F238E27FC236}">
                <a16:creationId xmlns:a16="http://schemas.microsoft.com/office/drawing/2014/main" id="{2F39A733-ED7C-D0FC-2A57-422BC5934D93}"/>
              </a:ext>
            </a:extLst>
          </p:cNvPr>
          <p:cNvSpPr>
            <a:spLocks noGrp="1"/>
          </p:cNvSpPr>
          <p:nvPr>
            <p:ph idx="1"/>
          </p:nvPr>
        </p:nvSpPr>
        <p:spPr>
          <a:xfrm>
            <a:off x="609600" y="2099930"/>
            <a:ext cx="9034130" cy="3727450"/>
          </a:xfrm>
        </p:spPr>
        <p:txBody>
          <a:bodyPr>
            <a:noAutofit/>
          </a:bodyPr>
          <a:lstStyle/>
          <a:p>
            <a:pPr marL="0" indent="0">
              <a:buNone/>
            </a:pPr>
            <a:r>
              <a:rPr lang="en-US" sz="2000" b="1" dirty="0">
                <a:solidFill>
                  <a:schemeClr val="tx1">
                    <a:lumMod val="75000"/>
                    <a:lumOff val="25000"/>
                  </a:schemeClr>
                </a:solidFill>
                <a:latin typeface="Calibri" panose="020F0502020204030204" pitchFamily="34" charset="0"/>
                <a:cs typeface="Calibri" panose="020F0502020204030204" pitchFamily="34" charset="0"/>
              </a:rPr>
              <a:t>Presenter Contact Information:</a:t>
            </a:r>
          </a:p>
          <a:p>
            <a:pPr marL="0" indent="0">
              <a:buNone/>
            </a:pPr>
            <a:r>
              <a:rPr lang="en-US" sz="2000" dirty="0">
                <a:solidFill>
                  <a:schemeClr val="tx1">
                    <a:lumMod val="75000"/>
                    <a:lumOff val="25000"/>
                  </a:schemeClr>
                </a:solidFill>
                <a:latin typeface="Calibri" panose="020F0502020204030204" pitchFamily="34" charset="0"/>
                <a:cs typeface="Calibri" panose="020F0502020204030204" pitchFamily="34" charset="0"/>
              </a:rPr>
              <a:t>Sam Light, CIRSA Deputy Executive Director/General Counsel</a:t>
            </a:r>
          </a:p>
          <a:p>
            <a:pPr marL="0" indent="0">
              <a:buNone/>
            </a:pPr>
            <a:r>
              <a:rPr lang="en-US" sz="2000" dirty="0">
                <a:solidFill>
                  <a:schemeClr val="tx1">
                    <a:lumMod val="75000"/>
                    <a:lumOff val="25000"/>
                  </a:schemeClr>
                </a:solidFill>
                <a:latin typeface="Calibri" panose="020F0502020204030204" pitchFamily="34" charset="0"/>
                <a:cs typeface="Calibri" panose="020F0502020204030204" pitchFamily="34" charset="0"/>
                <a:hlinkClick r:id="rId2"/>
              </a:rPr>
              <a:t>saml@cirsa.org</a:t>
            </a:r>
            <a:r>
              <a:rPr lang="en-US" sz="2000">
                <a:solidFill>
                  <a:schemeClr val="tx1">
                    <a:lumMod val="75000"/>
                    <a:lumOff val="25000"/>
                  </a:schemeClr>
                </a:solidFill>
                <a:latin typeface="Calibri" panose="020F0502020204030204" pitchFamily="34" charset="0"/>
                <a:cs typeface="Calibri" panose="020F0502020204030204" pitchFamily="34" charset="0"/>
              </a:rPr>
              <a:t>; 720-605-8002</a:t>
            </a:r>
            <a:endParaRPr lang="en-US" sz="2000" dirty="0">
              <a:solidFill>
                <a:schemeClr val="tx1">
                  <a:lumMod val="75000"/>
                  <a:lumOff val="25000"/>
                </a:schemeClr>
              </a:solidFill>
              <a:latin typeface="Calibri" panose="020F0502020204030204" pitchFamily="34" charset="0"/>
              <a:cs typeface="Calibri" panose="020F0502020204030204" pitchFamily="34" charset="0"/>
            </a:endParaRPr>
          </a:p>
          <a:p>
            <a:pPr marL="0" indent="0">
              <a:buNone/>
            </a:pPr>
            <a:r>
              <a:rPr lang="en-US" sz="2000" dirty="0">
                <a:solidFill>
                  <a:schemeClr val="tx1">
                    <a:lumMod val="75000"/>
                    <a:lumOff val="25000"/>
                  </a:schemeClr>
                </a:solidFill>
                <a:latin typeface="Calibri" panose="020F0502020204030204" pitchFamily="34" charset="0"/>
                <a:cs typeface="Calibri" panose="020F0502020204030204" pitchFamily="34" charset="0"/>
              </a:rPr>
              <a:t>CIRSA website: </a:t>
            </a:r>
            <a:r>
              <a:rPr lang="en-US" sz="2000" dirty="0">
                <a:solidFill>
                  <a:schemeClr val="tx1">
                    <a:lumMod val="75000"/>
                    <a:lumOff val="25000"/>
                  </a:schemeClr>
                </a:solidFill>
                <a:latin typeface="Calibri" panose="020F0502020204030204" pitchFamily="34" charset="0"/>
                <a:cs typeface="Calibri" panose="020F0502020204030204" pitchFamily="34" charset="0"/>
                <a:hlinkClick r:id="rId3"/>
              </a:rPr>
              <a:t>www.cirsa.org</a:t>
            </a:r>
            <a:r>
              <a:rPr lang="en-US" sz="2000" dirty="0">
                <a:solidFill>
                  <a:schemeClr val="tx1">
                    <a:lumMod val="75000"/>
                    <a:lumOff val="25000"/>
                  </a:schemeClr>
                </a:solidFill>
                <a:latin typeface="Calibri" panose="020F0502020204030204" pitchFamily="34" charset="0"/>
                <a:cs typeface="Calibri" panose="020F0502020204030204" pitchFamily="34" charset="0"/>
              </a:rPr>
              <a:t> </a:t>
            </a:r>
          </a:p>
          <a:p>
            <a:pPr marL="0" indent="0">
              <a:buNone/>
            </a:pPr>
            <a:endParaRPr lang="en-US" sz="1700" dirty="0">
              <a:solidFill>
                <a:schemeClr val="tx1">
                  <a:lumMod val="75000"/>
                  <a:lumOff val="25000"/>
                </a:schemeClr>
              </a:solidFill>
            </a:endParaRPr>
          </a:p>
          <a:p>
            <a:pPr marL="0" indent="0">
              <a:buNone/>
            </a:pPr>
            <a:endParaRPr lang="en-US" sz="2400" dirty="0">
              <a:solidFill>
                <a:schemeClr val="tx1">
                  <a:lumMod val="75000"/>
                  <a:lumOff val="2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81414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11DBD-B054-B5C4-5FD0-EA79F0AE810B}"/>
              </a:ext>
            </a:extLst>
          </p:cNvPr>
          <p:cNvSpPr>
            <a:spLocks noGrp="1"/>
          </p:cNvSpPr>
          <p:nvPr>
            <p:ph type="title"/>
          </p:nvPr>
        </p:nvSpPr>
        <p:spPr/>
        <p:txBody>
          <a:bodyPr/>
          <a:lstStyle/>
          <a:p>
            <a:pPr algn="l"/>
            <a:r>
              <a:rPr lang="en-US" sz="4000" dirty="0"/>
              <a:t>Introduction</a:t>
            </a:r>
          </a:p>
        </p:txBody>
      </p:sp>
      <p:sp>
        <p:nvSpPr>
          <p:cNvPr id="3" name="Subtitle 2">
            <a:extLst>
              <a:ext uri="{FF2B5EF4-FFF2-40B4-BE49-F238E27FC236}">
                <a16:creationId xmlns:a16="http://schemas.microsoft.com/office/drawing/2014/main" id="{897AC063-1DCB-A02C-D11E-58E40AD3A9BB}"/>
              </a:ext>
            </a:extLst>
          </p:cNvPr>
          <p:cNvSpPr>
            <a:spLocks noGrp="1"/>
          </p:cNvSpPr>
          <p:nvPr>
            <p:ph idx="1"/>
          </p:nvPr>
        </p:nvSpPr>
        <p:spPr>
          <a:xfrm>
            <a:off x="609600" y="1417638"/>
            <a:ext cx="10972800" cy="4157804"/>
          </a:xfrm>
        </p:spPr>
        <p:txBody>
          <a:bodyPr rtlCol="0">
            <a:normAutofit/>
          </a:bodyPr>
          <a:lstStyle/>
          <a:p>
            <a:pPr marL="342900" indent="-342900">
              <a:lnSpc>
                <a:spcPct val="100000"/>
              </a:lnSpc>
              <a:buClr>
                <a:schemeClr val="tx1">
                  <a:lumMod val="75000"/>
                  <a:lumOff val="25000"/>
                </a:schemeClr>
              </a:buClr>
              <a:buFont typeface="Arial" panose="020B0604020202020204" pitchFamily="34" charset="0"/>
              <a:buChar char="•"/>
            </a:pPr>
            <a:r>
              <a:rPr lang="en-US" b="0" i="0" dirty="0">
                <a:solidFill>
                  <a:schemeClr val="tx1">
                    <a:lumMod val="75000"/>
                    <a:lumOff val="25000"/>
                  </a:schemeClr>
                </a:solidFill>
                <a:effectLst/>
                <a:latin typeface="Calibri" panose="020F0502020204030204" pitchFamily="34" charset="0"/>
                <a:cs typeface="Calibri" panose="020F0502020204030204" pitchFamily="34" charset="0"/>
              </a:rPr>
              <a:t>Congratulations on your election and thank you for your commitment to public service!</a:t>
            </a:r>
          </a:p>
          <a:p>
            <a:pPr marL="342900" indent="-342900">
              <a:lnSpc>
                <a:spcPct val="100000"/>
              </a:lnSpc>
              <a:buClr>
                <a:schemeClr val="tx1">
                  <a:lumMod val="75000"/>
                  <a:lumOff val="25000"/>
                </a:schemeClr>
              </a:buClr>
              <a:buFont typeface="Arial" panose="020B0604020202020204" pitchFamily="34" charset="0"/>
              <a:buChar char="•"/>
            </a:pPr>
            <a:r>
              <a:rPr lang="en-US" b="0" i="0" dirty="0">
                <a:solidFill>
                  <a:schemeClr val="tx1">
                    <a:lumMod val="75000"/>
                    <a:lumOff val="25000"/>
                  </a:schemeClr>
                </a:solidFill>
                <a:effectLst/>
                <a:latin typeface="Calibri" panose="020F0502020204030204" pitchFamily="34" charset="0"/>
                <a:cs typeface="Calibri" panose="020F0502020204030204" pitchFamily="34" charset="0"/>
              </a:rPr>
              <a:t>This presentation is organized as suggestions for managing risks related to the role of elected official, </a:t>
            </a:r>
            <a:r>
              <a:rPr lang="en-US" dirty="0">
                <a:solidFill>
                  <a:schemeClr val="tx1">
                    <a:lumMod val="75000"/>
                    <a:lumOff val="25000"/>
                  </a:schemeClr>
                </a:solidFill>
                <a:latin typeface="Calibri" panose="020F0502020204030204" pitchFamily="34" charset="0"/>
                <a:cs typeface="Calibri" panose="020F0502020204030204" pitchFamily="34" charset="0"/>
              </a:rPr>
              <a:t>organizational structure and liability, and ethics &amp; personal conduct.</a:t>
            </a:r>
            <a:endParaRPr lang="en-US" b="0" i="0" dirty="0">
              <a:solidFill>
                <a:schemeClr val="tx1">
                  <a:lumMod val="75000"/>
                  <a:lumOff val="25000"/>
                </a:schemeClr>
              </a:solidFill>
              <a:effectLst/>
              <a:latin typeface="Calibri" panose="020F0502020204030204" pitchFamily="34" charset="0"/>
              <a:cs typeface="Calibri" panose="020F0502020204030204" pitchFamily="34" charset="0"/>
            </a:endParaRPr>
          </a:p>
          <a:p>
            <a:pPr marL="342900" indent="-342900">
              <a:lnSpc>
                <a:spcPct val="100000"/>
              </a:lnSpc>
              <a:buClr>
                <a:schemeClr val="tx1">
                  <a:lumMod val="75000"/>
                  <a:lumOff val="25000"/>
                </a:schemeClr>
              </a:buClr>
              <a:buFont typeface="Arial" panose="020B0604020202020204" pitchFamily="34" charset="0"/>
              <a:buChar char="•"/>
            </a:pPr>
            <a:r>
              <a:rPr lang="en-US" b="0" i="0" dirty="0">
                <a:solidFill>
                  <a:schemeClr val="tx1">
                    <a:lumMod val="75000"/>
                    <a:lumOff val="25000"/>
                  </a:schemeClr>
                </a:solidFill>
                <a:effectLst/>
                <a:latin typeface="Calibri" panose="020F0502020204030204" pitchFamily="34" charset="0"/>
                <a:cs typeface="Calibri" panose="020F0502020204030204" pitchFamily="34" charset="0"/>
              </a:rPr>
              <a:t>Focus is on suggested “best practices” that will enhance your effectiveness and in turn reduce risks for your city or town and for you individually.</a:t>
            </a:r>
          </a:p>
          <a:p>
            <a:pPr marL="342900" indent="-342900">
              <a:lnSpc>
                <a:spcPct val="100000"/>
              </a:lnSpc>
              <a:buClr>
                <a:schemeClr val="tx1">
                  <a:lumMod val="75000"/>
                  <a:lumOff val="25000"/>
                </a:schemeClr>
              </a:buClr>
              <a:buFont typeface="Arial" panose="020B0604020202020204" pitchFamily="34" charset="0"/>
              <a:buChar char="•"/>
            </a:pPr>
            <a:r>
              <a:rPr lang="en-US" b="0" i="0" dirty="0">
                <a:solidFill>
                  <a:schemeClr val="tx1">
                    <a:lumMod val="75000"/>
                    <a:lumOff val="25000"/>
                  </a:schemeClr>
                </a:solidFill>
                <a:effectLst/>
                <a:latin typeface="Calibri" panose="020F0502020204030204" pitchFamily="34" charset="0"/>
                <a:cs typeface="Calibri" panose="020F0502020204030204" pitchFamily="34" charset="0"/>
              </a:rPr>
              <a:t>Presentation is a training resource only; is not intended to address or provide legal advice on any specific, pending issues. </a:t>
            </a:r>
            <a:endParaRPr lang="en-US" dirty="0">
              <a:solidFill>
                <a:schemeClr val="tx1">
                  <a:lumMod val="75000"/>
                  <a:lumOff val="25000"/>
                </a:schemeClr>
              </a:solidFill>
              <a:latin typeface="Calibri" panose="020F0502020204030204" pitchFamily="34" charset="0"/>
              <a:cs typeface="Calibri" panose="020F0502020204030204" pitchFamily="34" charset="0"/>
            </a:endParaRPr>
          </a:p>
          <a:p>
            <a:pPr eaLnBrk="1" fontAlgn="auto" hangingPunct="1">
              <a:defRPr/>
            </a:pPr>
            <a:endParaRPr lang="en-US" dirty="0">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07A7A-6D15-C467-03F7-7A131F092FD0}"/>
              </a:ext>
            </a:extLst>
          </p:cNvPr>
          <p:cNvSpPr>
            <a:spLocks noGrp="1"/>
          </p:cNvSpPr>
          <p:nvPr>
            <p:ph type="title"/>
          </p:nvPr>
        </p:nvSpPr>
        <p:spPr/>
        <p:txBody>
          <a:bodyPr/>
          <a:lstStyle/>
          <a:p>
            <a:pPr algn="l"/>
            <a:r>
              <a:rPr lang="en-US" sz="4000" dirty="0"/>
              <a:t>The Role of Elected Official</a:t>
            </a:r>
          </a:p>
        </p:txBody>
      </p:sp>
      <p:sp>
        <p:nvSpPr>
          <p:cNvPr id="3" name="Content Placeholder 2">
            <a:extLst>
              <a:ext uri="{FF2B5EF4-FFF2-40B4-BE49-F238E27FC236}">
                <a16:creationId xmlns:a16="http://schemas.microsoft.com/office/drawing/2014/main" id="{DD0BC41C-1620-143E-CCA4-A192AD1E34AE}"/>
              </a:ext>
            </a:extLst>
          </p:cNvPr>
          <p:cNvSpPr>
            <a:spLocks noGrp="1"/>
          </p:cNvSpPr>
          <p:nvPr>
            <p:ph idx="1"/>
          </p:nvPr>
        </p:nvSpPr>
        <p:spPr>
          <a:xfrm>
            <a:off x="609600" y="1417637"/>
            <a:ext cx="10972800" cy="4589758"/>
          </a:xfrm>
        </p:spPr>
        <p:txBody>
          <a:bodyPr/>
          <a:lstStyle/>
          <a:p>
            <a:pPr marL="342900"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Being an elected official means your role has changed: Citizen → government official (24/7!), representative, ambassador</a:t>
            </a:r>
            <a:r>
              <a:rPr lang="en-US" sz="2300" b="0" i="0">
                <a:solidFill>
                  <a:schemeClr val="tx1">
                    <a:lumMod val="75000"/>
                    <a:lumOff val="25000"/>
                  </a:schemeClr>
                </a:solidFill>
                <a:effectLst/>
                <a:latin typeface="Calibri" panose="020F0502020204030204" pitchFamily="34" charset="0"/>
                <a:cs typeface="Calibri" panose="020F0502020204030204" pitchFamily="34" charset="0"/>
              </a:rPr>
              <a:t>, steward </a:t>
            </a: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&amp; </a:t>
            </a:r>
            <a:r>
              <a:rPr lang="en-US" sz="2300" b="1" i="0" dirty="0">
                <a:solidFill>
                  <a:schemeClr val="tx1">
                    <a:lumMod val="75000"/>
                    <a:lumOff val="25000"/>
                  </a:schemeClr>
                </a:solidFill>
                <a:effectLst/>
                <a:latin typeface="Calibri" panose="020F0502020204030204" pitchFamily="34" charset="0"/>
                <a:cs typeface="Calibri" panose="020F0502020204030204" pitchFamily="34" charset="0"/>
              </a:rPr>
              <a:t>fiduciary</a:t>
            </a: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a:t>
            </a:r>
          </a:p>
          <a:p>
            <a:pPr marL="342900" indent="-342900">
              <a:lnSpc>
                <a:spcPct val="100000"/>
              </a:lnSpc>
              <a:buClr>
                <a:schemeClr val="tx1">
                  <a:lumMod val="75000"/>
                  <a:lumOff val="25000"/>
                </a:schemeClr>
              </a:buClr>
              <a:buFont typeface="Arial" panose="020B0604020202020204" pitchFamily="34" charset="0"/>
              <a:buChar char="•"/>
            </a:pP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Recognize a key role and “job duty” is delivering </a:t>
            </a:r>
            <a:r>
              <a:rPr lang="en-US" sz="2300" b="1" i="0" dirty="0">
                <a:solidFill>
                  <a:schemeClr val="tx1">
                    <a:lumMod val="75000"/>
                    <a:lumOff val="25000"/>
                  </a:schemeClr>
                </a:solidFill>
                <a:effectLst/>
                <a:latin typeface="Calibri" panose="020F0502020204030204" pitchFamily="34" charset="0"/>
                <a:cs typeface="Calibri" panose="020F0502020204030204" pitchFamily="34" charset="0"/>
              </a:rPr>
              <a:t>good governance</a:t>
            </a:r>
            <a:r>
              <a:rPr lang="en-US" sz="2300" b="0" i="0" dirty="0">
                <a:solidFill>
                  <a:schemeClr val="tx1">
                    <a:lumMod val="75000"/>
                    <a:lumOff val="25000"/>
                  </a:schemeClr>
                </a:solidFill>
                <a:effectLst/>
                <a:latin typeface="Calibri" panose="020F0502020204030204" pitchFamily="34" charset="0"/>
                <a:cs typeface="Calibri" panose="020F0502020204030204" pitchFamily="34" charset="0"/>
              </a:rPr>
              <a:t>, which at root is based practically (and from a risk management viewpoint) on a few core concepts:</a:t>
            </a:r>
          </a:p>
          <a:p>
            <a:pPr lvl="1">
              <a:lnSpc>
                <a:spcPct val="100000"/>
              </a:lnSpc>
              <a:buClr>
                <a:schemeClr val="tx1">
                  <a:lumMod val="75000"/>
                  <a:lumOff val="25000"/>
                </a:schemeClr>
              </a:buClr>
            </a:pPr>
            <a:r>
              <a:rPr lang="en-US" sz="2300" b="1" i="0" dirty="0">
                <a:solidFill>
                  <a:schemeClr val="tx1">
                    <a:lumMod val="75000"/>
                    <a:lumOff val="25000"/>
                  </a:schemeClr>
                </a:solidFill>
                <a:effectLst/>
                <a:latin typeface="Calibri" panose="020F0502020204030204" pitchFamily="34" charset="0"/>
                <a:cs typeface="Calibri" panose="020F0502020204030204" pitchFamily="34" charset="0"/>
              </a:rPr>
              <a:t>Openness &amp; Transparency </a:t>
            </a:r>
            <a:r>
              <a:rPr lang="en-US" sz="2300" i="0" dirty="0">
                <a:solidFill>
                  <a:schemeClr val="tx1">
                    <a:lumMod val="75000"/>
                    <a:lumOff val="25000"/>
                  </a:schemeClr>
                </a:solidFill>
                <a:effectLst/>
                <a:latin typeface="Calibri" panose="020F0502020204030204" pitchFamily="34" charset="0"/>
                <a:cs typeface="Calibri" panose="020F0502020204030204" pitchFamily="34" charset="0"/>
              </a:rPr>
              <a:t>(open meetings/records laws)</a:t>
            </a:r>
          </a:p>
          <a:p>
            <a:pPr lvl="1">
              <a:lnSpc>
                <a:spcPct val="100000"/>
              </a:lnSpc>
              <a:buClr>
                <a:schemeClr val="tx1">
                  <a:lumMod val="75000"/>
                  <a:lumOff val="25000"/>
                </a:schemeClr>
              </a:buClr>
            </a:pPr>
            <a:r>
              <a:rPr lang="en-US" sz="2300" b="1" i="0" dirty="0">
                <a:solidFill>
                  <a:schemeClr val="tx1">
                    <a:lumMod val="75000"/>
                    <a:lumOff val="25000"/>
                  </a:schemeClr>
                </a:solidFill>
                <a:effectLst/>
                <a:latin typeface="Calibri" panose="020F0502020204030204" pitchFamily="34" charset="0"/>
                <a:cs typeface="Calibri" panose="020F0502020204030204" pitchFamily="34" charset="0"/>
              </a:rPr>
              <a:t>Fundamental Fairness </a:t>
            </a:r>
            <a:r>
              <a:rPr lang="en-US" sz="2300" i="0" dirty="0">
                <a:solidFill>
                  <a:schemeClr val="tx1">
                    <a:lumMod val="75000"/>
                    <a:lumOff val="25000"/>
                  </a:schemeClr>
                </a:solidFill>
                <a:effectLst/>
                <a:latin typeface="Calibri" panose="020F0502020204030204" pitchFamily="34" charset="0"/>
                <a:cs typeface="Calibri" panose="020F0502020204030204" pitchFamily="34" charset="0"/>
              </a:rPr>
              <a:t>(due process)</a:t>
            </a:r>
          </a:p>
          <a:p>
            <a:pPr lvl="1">
              <a:lnSpc>
                <a:spcPct val="100000"/>
              </a:lnSpc>
              <a:buClr>
                <a:schemeClr val="tx1">
                  <a:lumMod val="75000"/>
                  <a:lumOff val="25000"/>
                </a:schemeClr>
              </a:buClr>
            </a:pPr>
            <a:r>
              <a:rPr lang="en-US" sz="2300" b="1" i="0" dirty="0">
                <a:solidFill>
                  <a:schemeClr val="tx1">
                    <a:lumMod val="75000"/>
                    <a:lumOff val="25000"/>
                  </a:schemeClr>
                </a:solidFill>
                <a:effectLst/>
                <a:latin typeface="Calibri" panose="020F0502020204030204" pitchFamily="34" charset="0"/>
                <a:cs typeface="Calibri" panose="020F0502020204030204" pitchFamily="34" charset="0"/>
              </a:rPr>
              <a:t>Predictability &amp; Evenhandedness </a:t>
            </a:r>
            <a:r>
              <a:rPr lang="en-US" sz="2300" i="0" dirty="0">
                <a:solidFill>
                  <a:schemeClr val="tx1">
                    <a:lumMod val="75000"/>
                    <a:lumOff val="25000"/>
                  </a:schemeClr>
                </a:solidFill>
                <a:effectLst/>
                <a:latin typeface="Calibri" panose="020F0502020204030204" pitchFamily="34" charset="0"/>
                <a:cs typeface="Calibri" panose="020F0502020204030204" pitchFamily="34" charset="0"/>
              </a:rPr>
              <a:t>(equal protection and certiorari claims)</a:t>
            </a:r>
          </a:p>
          <a:p>
            <a:pPr marL="342900" indent="-342900">
              <a:lnSpc>
                <a:spcPct val="100000"/>
              </a:lnSpc>
              <a:buClr>
                <a:schemeClr val="tx1">
                  <a:lumMod val="75000"/>
                  <a:lumOff val="25000"/>
                </a:schemeClr>
              </a:buClr>
              <a:buFont typeface="Arial" panose="020B0604020202020204" pitchFamily="34" charset="0"/>
              <a:buChar char="•"/>
            </a:pPr>
            <a:r>
              <a:rPr lang="en-US" sz="2300" dirty="0">
                <a:solidFill>
                  <a:schemeClr val="tx1">
                    <a:lumMod val="75000"/>
                    <a:lumOff val="25000"/>
                  </a:schemeClr>
                </a:solidFill>
                <a:latin typeface="Calibri" panose="020F0502020204030204" pitchFamily="34" charset="0"/>
                <a:cs typeface="Calibri" panose="020F0502020204030204" pitchFamily="34" charset="0"/>
              </a:rPr>
              <a:t>And committing always to civility, mutuality of respect and the “WE” aspect of public service on a multi-member governing body. In this context, “The </a:t>
            </a:r>
            <a:r>
              <a:rPr lang="en-US" sz="2300" i="0" dirty="0">
                <a:solidFill>
                  <a:schemeClr val="tx1">
                    <a:lumMod val="75000"/>
                    <a:lumOff val="25000"/>
                  </a:schemeClr>
                </a:solidFill>
                <a:effectLst/>
                <a:latin typeface="Calibri" panose="020F0502020204030204" pitchFamily="34" charset="0"/>
                <a:cs typeface="Calibri" panose="020F0502020204030204" pitchFamily="34" charset="0"/>
              </a:rPr>
              <a:t>‘WE’ is more important than the ‘me.’”</a:t>
            </a:r>
            <a:endParaRPr lang="en-US" sz="2300" dirty="0">
              <a:solidFill>
                <a:schemeClr val="tx1">
                  <a:lumMod val="75000"/>
                  <a:lumOff val="25000"/>
                </a:schemeClr>
              </a:solidFill>
              <a:latin typeface="Calibri" panose="020F0502020204030204" pitchFamily="34" charset="0"/>
              <a:cs typeface="Calibri" panose="020F0502020204030204" pitchFamily="34"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9A93F-8E5E-7AE5-432B-DBEA198A368C}"/>
              </a:ext>
            </a:extLst>
          </p:cNvPr>
          <p:cNvSpPr>
            <a:spLocks noGrp="1"/>
          </p:cNvSpPr>
          <p:nvPr>
            <p:ph type="title"/>
          </p:nvPr>
        </p:nvSpPr>
        <p:spPr/>
        <p:txBody>
          <a:bodyPr/>
          <a:lstStyle/>
          <a:p>
            <a:pPr algn="l"/>
            <a:r>
              <a:rPr lang="en-US" dirty="0"/>
              <a:t>Organizational Structure &amp; Liability</a:t>
            </a:r>
          </a:p>
        </p:txBody>
      </p:sp>
      <p:sp>
        <p:nvSpPr>
          <p:cNvPr id="3" name="Subtitle 2">
            <a:extLst>
              <a:ext uri="{FF2B5EF4-FFF2-40B4-BE49-F238E27FC236}">
                <a16:creationId xmlns:a16="http://schemas.microsoft.com/office/drawing/2014/main" id="{97E5D9FE-8060-D822-9660-5BEBA192323F}"/>
              </a:ext>
            </a:extLst>
          </p:cNvPr>
          <p:cNvSpPr>
            <a:spLocks noGrp="1"/>
          </p:cNvSpPr>
          <p:nvPr>
            <p:ph idx="1"/>
          </p:nvPr>
        </p:nvSpPr>
        <p:spPr>
          <a:xfrm>
            <a:off x="609599" y="1600200"/>
            <a:ext cx="11107479" cy="4343400"/>
          </a:xfrm>
        </p:spPr>
        <p:txBody>
          <a:bodyPr rtlCol="0">
            <a:normAutofit fontScale="92500" lnSpcReduction="20000"/>
          </a:bodyPr>
          <a:lstStyle/>
          <a:p>
            <a:pPr marL="457200" indent="-457200">
              <a:lnSpc>
                <a:spcPct val="100000"/>
              </a:lnSpc>
              <a:buClr>
                <a:schemeClr val="tx1">
                  <a:lumMod val="75000"/>
                  <a:lumOff val="25000"/>
                </a:schemeClr>
              </a:buClr>
              <a:buFont typeface="Arial" panose="020B0604020202020204" pitchFamily="34" charset="0"/>
              <a:buChar char="•"/>
            </a:pPr>
            <a:r>
              <a:rPr lang="en-US" sz="2600" dirty="0">
                <a:solidFill>
                  <a:schemeClr val="tx1">
                    <a:lumMod val="75000"/>
                    <a:lumOff val="25000"/>
                  </a:schemeClr>
                </a:solidFill>
                <a:latin typeface="Calibri" panose="020F0502020204030204" pitchFamily="34" charset="0"/>
                <a:cs typeface="Calibri" panose="020F0502020204030204" pitchFamily="34" charset="0"/>
              </a:rPr>
              <a:t>Recognition of the “WE” is also a cornerstone of risk management with respect to organizational structure and liability, particularly respecting membership on a multi-member governing body.</a:t>
            </a:r>
            <a:endParaRPr lang="en-US" sz="2600" b="0" i="0" dirty="0">
              <a:solidFill>
                <a:schemeClr val="tx1">
                  <a:lumMod val="75000"/>
                  <a:lumOff val="25000"/>
                </a:schemeClr>
              </a:solidFill>
              <a:effectLst/>
              <a:latin typeface="Calibri" panose="020F0502020204030204" pitchFamily="34" charset="0"/>
              <a:cs typeface="Calibri" panose="020F0502020204030204" pitchFamily="34" charset="0"/>
            </a:endParaRPr>
          </a:p>
          <a:p>
            <a:pPr marL="457200" indent="-457200">
              <a:lnSpc>
                <a:spcPct val="100000"/>
              </a:lnSpc>
              <a:buClr>
                <a:schemeClr val="tx1">
                  <a:lumMod val="75000"/>
                  <a:lumOff val="25000"/>
                </a:schemeClr>
              </a:buClr>
              <a:buFont typeface="Arial" panose="020B0604020202020204" pitchFamily="34" charset="0"/>
              <a:buChar char="•"/>
            </a:pPr>
            <a:r>
              <a:rPr lang="en-US" sz="2600" b="0" i="0" dirty="0">
                <a:solidFill>
                  <a:schemeClr val="tx1">
                    <a:lumMod val="75000"/>
                    <a:lumOff val="25000"/>
                  </a:schemeClr>
                </a:solidFill>
                <a:effectLst/>
                <a:latin typeface="Calibri" panose="020F0502020204030204" pitchFamily="34" charset="0"/>
                <a:cs typeface="Calibri" panose="020F0502020204030204" pitchFamily="34" charset="0"/>
              </a:rPr>
              <a:t>Everyone within your municipal organization has a “job description”—honoring the “job description” is key to proper functioning of government at all levels, and to avoiding risks of liability, including the risk of personal liability!</a:t>
            </a:r>
          </a:p>
          <a:p>
            <a:pPr marL="457200" indent="-457200">
              <a:lnSpc>
                <a:spcPct val="100000"/>
              </a:lnSpc>
              <a:buClr>
                <a:schemeClr val="tx1">
                  <a:lumMod val="75000"/>
                  <a:lumOff val="25000"/>
                </a:schemeClr>
              </a:buClr>
              <a:buFont typeface="Arial" panose="020B0604020202020204" pitchFamily="34" charset="0"/>
              <a:buChar char="•"/>
            </a:pPr>
            <a:r>
              <a:rPr lang="en-US" sz="2600" b="0" i="0" dirty="0">
                <a:solidFill>
                  <a:schemeClr val="tx1">
                    <a:lumMod val="75000"/>
                    <a:lumOff val="25000"/>
                  </a:schemeClr>
                </a:solidFill>
                <a:effectLst/>
                <a:latin typeface="Calibri" panose="020F0502020204030204" pitchFamily="34" charset="0"/>
                <a:cs typeface="Calibri" panose="020F0502020204030204" pitchFamily="34" charset="0"/>
              </a:rPr>
              <a:t>You have protection from personal liability for acts/omissions as an elected official if you are “within the scope of employment (SOE)” and not acting “willfully and wantonly.” </a:t>
            </a:r>
          </a:p>
          <a:p>
            <a:pPr marL="457200" indent="-457200">
              <a:lnSpc>
                <a:spcPct val="100000"/>
              </a:lnSpc>
              <a:buClr>
                <a:schemeClr val="tx1">
                  <a:lumMod val="75000"/>
                  <a:lumOff val="25000"/>
                </a:schemeClr>
              </a:buClr>
              <a:buFont typeface="Arial" panose="020B0604020202020204" pitchFamily="34" charset="0"/>
              <a:buChar char="•"/>
            </a:pPr>
            <a:r>
              <a:rPr lang="en-US" sz="2600" b="0" i="0" dirty="0">
                <a:solidFill>
                  <a:schemeClr val="tx1">
                    <a:lumMod val="75000"/>
                    <a:lumOff val="25000"/>
                  </a:schemeClr>
                </a:solidFill>
                <a:effectLst/>
                <a:latin typeface="Calibri" panose="020F0502020204030204" pitchFamily="34" charset="0"/>
                <a:cs typeface="Calibri" panose="020F0502020204030204" pitchFamily="34" charset="0"/>
              </a:rPr>
              <a:t>Conversely, conduct that is “outside the SOE” or “willful and wanton” can result in a loss of governmental immunity and give rise to liability, including potential personal liability.</a:t>
            </a:r>
            <a:endParaRPr lang="en-US" sz="2600" dirty="0">
              <a:solidFill>
                <a:schemeClr val="tx1">
                  <a:lumMod val="75000"/>
                  <a:lumOff val="25000"/>
                </a:schemeClr>
              </a:solidFill>
              <a:latin typeface="Calibri" panose="020F0502020204030204" pitchFamily="34" charset="0"/>
              <a:cs typeface="Calibri" panose="020F0502020204030204" pitchFamily="34" charset="0"/>
            </a:endParaRPr>
          </a:p>
          <a:p>
            <a:pPr>
              <a:lnSpc>
                <a:spcPct val="100000"/>
              </a:lnSpc>
            </a:pPr>
            <a:endParaRPr lang="en-US" dirty="0">
              <a:solidFill>
                <a:schemeClr val="tx1">
                  <a:lumMod val="75000"/>
                  <a:lumOff val="25000"/>
                </a:schemeClr>
              </a:solidFill>
              <a:latin typeface="Calibri" panose="020F0502020204030204" pitchFamily="34" charset="0"/>
              <a:cs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635738-7956-69BA-CF47-D5F88CD6D958}"/>
              </a:ext>
            </a:extLst>
          </p:cNvPr>
          <p:cNvSpPr>
            <a:spLocks noGrp="1"/>
          </p:cNvSpPr>
          <p:nvPr>
            <p:ph type="title"/>
          </p:nvPr>
        </p:nvSpPr>
        <p:spPr>
          <a:xfrm>
            <a:off x="609600" y="0"/>
            <a:ext cx="10972800" cy="1143000"/>
          </a:xfrm>
        </p:spPr>
        <p:txBody>
          <a:bodyPr/>
          <a:lstStyle/>
          <a:p>
            <a:pPr algn="l"/>
            <a:r>
              <a:rPr lang="en-US" dirty="0"/>
              <a:t>Organizational Structure &amp; Liability</a:t>
            </a:r>
          </a:p>
        </p:txBody>
      </p:sp>
      <p:sp>
        <p:nvSpPr>
          <p:cNvPr id="5" name="Content Placeholder 4">
            <a:extLst>
              <a:ext uri="{FF2B5EF4-FFF2-40B4-BE49-F238E27FC236}">
                <a16:creationId xmlns:a16="http://schemas.microsoft.com/office/drawing/2014/main" id="{DC29B85F-68A8-058B-C5F4-1191A5A943A0}"/>
              </a:ext>
            </a:extLst>
          </p:cNvPr>
          <p:cNvSpPr>
            <a:spLocks noGrp="1"/>
          </p:cNvSpPr>
          <p:nvPr>
            <p:ph idx="1"/>
          </p:nvPr>
        </p:nvSpPr>
        <p:spPr>
          <a:xfrm>
            <a:off x="478466" y="1143000"/>
            <a:ext cx="11355572" cy="4710223"/>
          </a:xfrm>
        </p:spPr>
        <p:txBody>
          <a:bodyPr/>
          <a:lstStyle/>
          <a:p>
            <a:pPr marL="342900" indent="-342900">
              <a:lnSpc>
                <a:spcPct val="100000"/>
              </a:lnSpc>
              <a:buClr>
                <a:schemeClr val="tx1">
                  <a:lumMod val="75000"/>
                  <a:lumOff val="25000"/>
                </a:schemeClr>
              </a:buClr>
              <a:buFont typeface="Arial" panose="020B0604020202020204" pitchFamily="34" charset="0"/>
              <a:buChar char="•"/>
            </a:pPr>
            <a:r>
              <a:rPr lang="en-US" sz="2400" dirty="0">
                <a:solidFill>
                  <a:schemeClr val="tx1">
                    <a:lumMod val="75000"/>
                    <a:lumOff val="25000"/>
                  </a:schemeClr>
                </a:solidFill>
                <a:latin typeface="Calibri" panose="020F0502020204030204" pitchFamily="34" charset="0"/>
                <a:cs typeface="Calibri" panose="020F0502020204030204" pitchFamily="34" charset="0"/>
              </a:rPr>
              <a:t>Can also result in potential loss of insurance coverage. Public official liability (POL) policies follow “course and scope” and “willful and wanton” concepts. That is, they extend coverage to elected officials “in their capacity as such” (or similar) and have provisions excluding coverage where liability is based on willful &amp; wanton conduct, etc.</a:t>
            </a:r>
          </a:p>
          <a:p>
            <a:pPr marL="342900" indent="-342900">
              <a:lnSpc>
                <a:spcPct val="100000"/>
              </a:lnSpc>
              <a:buClr>
                <a:schemeClr val="tx1">
                  <a:lumMod val="75000"/>
                  <a:lumOff val="25000"/>
                </a:schemeClr>
              </a:buClr>
              <a:buFont typeface="Arial" panose="020B0604020202020204" pitchFamily="34" charset="0"/>
              <a:buChar char="•"/>
            </a:pPr>
            <a:r>
              <a:rPr lang="en-US" sz="2400" dirty="0">
                <a:solidFill>
                  <a:schemeClr val="tx1">
                    <a:lumMod val="75000"/>
                    <a:lumOff val="25000"/>
                  </a:schemeClr>
                </a:solidFill>
                <a:latin typeface="Calibri" panose="020F0502020204030204" pitchFamily="34" charset="0"/>
                <a:cs typeface="Calibri" panose="020F0502020204030204" pitchFamily="34" charset="0"/>
              </a:rPr>
              <a:t>The CGIA provides a form of qualified immunity, but it is not an absolute shield. Similarly, a federal form of qualified immunity protects government officials from liability under federal law “insofar as their conduct does not violate clearly established statutory or constitutional rights of which a reasonable person would have known.”</a:t>
            </a:r>
          </a:p>
          <a:p>
            <a:pPr marL="342900" indent="-342900">
              <a:lnSpc>
                <a:spcPct val="100000"/>
              </a:lnSpc>
              <a:buClr>
                <a:schemeClr val="tx1">
                  <a:lumMod val="75000"/>
                  <a:lumOff val="25000"/>
                </a:schemeClr>
              </a:buClr>
              <a:buFont typeface="Arial" panose="020B0604020202020204" pitchFamily="34" charset="0"/>
              <a:buChar char="•"/>
            </a:pPr>
            <a:r>
              <a:rPr lang="en-US" sz="2400" dirty="0">
                <a:solidFill>
                  <a:schemeClr val="tx1">
                    <a:lumMod val="75000"/>
                    <a:lumOff val="25000"/>
                  </a:schemeClr>
                </a:solidFill>
                <a:latin typeface="Calibri" panose="020F0502020204030204" pitchFamily="34" charset="0"/>
                <a:cs typeface="Calibri" panose="020F0502020204030204" pitchFamily="34" charset="0"/>
              </a:rPr>
              <a:t>Recognize that certain liability risks—in particular civil rights claims—can be exacerbated by “bad facts” that suggest (or are perceived to be based upon) retaliatory conduct.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B742E-A529-161B-AB6D-A3A89D025D4F}"/>
              </a:ext>
            </a:extLst>
          </p:cNvPr>
          <p:cNvSpPr>
            <a:spLocks noGrp="1"/>
          </p:cNvSpPr>
          <p:nvPr>
            <p:ph type="title"/>
          </p:nvPr>
        </p:nvSpPr>
        <p:spPr/>
        <p:txBody>
          <a:bodyPr/>
          <a:lstStyle/>
          <a:p>
            <a:pPr algn="l"/>
            <a:br>
              <a:rPr lang="en-US" dirty="0"/>
            </a:br>
            <a:r>
              <a:rPr lang="en-US" dirty="0"/>
              <a:t>Organizational Structure &amp; Liability – Tips</a:t>
            </a:r>
            <a:br>
              <a:rPr lang="en-US" dirty="0"/>
            </a:br>
            <a:endParaRPr lang="en-US" dirty="0"/>
          </a:p>
        </p:txBody>
      </p:sp>
      <p:sp>
        <p:nvSpPr>
          <p:cNvPr id="3" name="Content Placeholder 2">
            <a:extLst>
              <a:ext uri="{FF2B5EF4-FFF2-40B4-BE49-F238E27FC236}">
                <a16:creationId xmlns:a16="http://schemas.microsoft.com/office/drawing/2014/main" id="{5E8CD873-D6F3-2383-E5DB-517C2FE4F97A}"/>
              </a:ext>
            </a:extLst>
          </p:cNvPr>
          <p:cNvSpPr>
            <a:spLocks noGrp="1"/>
          </p:cNvSpPr>
          <p:nvPr>
            <p:ph idx="1"/>
          </p:nvPr>
        </p:nvSpPr>
        <p:spPr>
          <a:xfrm>
            <a:off x="609600" y="1334386"/>
            <a:ext cx="10972800" cy="4641112"/>
          </a:xfrm>
        </p:spPr>
        <p:txBody>
          <a:bodyPr/>
          <a:lstStyle/>
          <a:p>
            <a:pPr marL="342900" indent="-342900">
              <a:lnSpc>
                <a:spcPct val="100000"/>
              </a:lnSpc>
              <a:buClr>
                <a:schemeClr val="tx1">
                  <a:lumMod val="75000"/>
                  <a:lumOff val="25000"/>
                </a:schemeClr>
              </a:buClr>
              <a:buFont typeface="Arial" panose="020B0604020202020204" pitchFamily="34" charset="0"/>
              <a:buChar char="•"/>
            </a:pPr>
            <a:r>
              <a:rPr lang="en-US" dirty="0">
                <a:solidFill>
                  <a:schemeClr val="tx1">
                    <a:lumMod val="75000"/>
                    <a:lumOff val="25000"/>
                  </a:schemeClr>
                </a:solidFill>
                <a:latin typeface="Calibri" panose="020F0502020204030204" pitchFamily="34" charset="0"/>
                <a:cs typeface="Calibri" panose="020F0502020204030204" pitchFamily="34" charset="0"/>
              </a:rPr>
              <a:t>Governing body members hold a fraction of the body’s power, but that power can’t be exercised individually. Rather, it is exercised by the body as a whole. </a:t>
            </a:r>
          </a:p>
          <a:p>
            <a:pPr marL="342900" indent="-342900">
              <a:lnSpc>
                <a:spcPct val="100000"/>
              </a:lnSpc>
              <a:buClr>
                <a:schemeClr val="tx1">
                  <a:lumMod val="75000"/>
                  <a:lumOff val="25000"/>
                </a:schemeClr>
              </a:buClr>
              <a:buFont typeface="Arial" panose="020B0604020202020204" pitchFamily="34" charset="0"/>
              <a:buChar char="•"/>
            </a:pPr>
            <a:r>
              <a:rPr lang="en-US" dirty="0">
                <a:solidFill>
                  <a:schemeClr val="tx1">
                    <a:lumMod val="75000"/>
                    <a:lumOff val="25000"/>
                  </a:schemeClr>
                </a:solidFill>
                <a:latin typeface="Calibri" panose="020F0502020204030204" pitchFamily="34" charset="0"/>
                <a:cs typeface="Calibri" panose="020F0502020204030204" pitchFamily="34" charset="0"/>
              </a:rPr>
              <a:t>Thus, recognition of the “WE” aspect is not only important in terms of collaboration and getting things done. It’s also critical in recognizing and managing risk around your SOE. Acting in terms of “I” rather than “we”...that’s a red flag.</a:t>
            </a:r>
          </a:p>
          <a:p>
            <a:pPr marL="342900" indent="-342900">
              <a:lnSpc>
                <a:spcPct val="100000"/>
              </a:lnSpc>
              <a:buClr>
                <a:schemeClr val="tx1">
                  <a:lumMod val="75000"/>
                  <a:lumOff val="25000"/>
                </a:schemeClr>
              </a:buClr>
              <a:buFont typeface="Arial" panose="020B0604020202020204" pitchFamily="34" charset="0"/>
              <a:buChar char="•"/>
            </a:pPr>
            <a:r>
              <a:rPr lang="en-US" dirty="0">
                <a:solidFill>
                  <a:schemeClr val="tx1">
                    <a:lumMod val="75000"/>
                    <a:lumOff val="25000"/>
                  </a:schemeClr>
                </a:solidFill>
                <a:latin typeface="Calibri" panose="020F0502020204030204" pitchFamily="34" charset="0"/>
                <a:cs typeface="Calibri" panose="020F0502020204030204" pitchFamily="34" charset="0"/>
              </a:rPr>
              <a:t>Recognize the policy-administrative distinction and commit to your chosen form of government (council-manager, board-administrator).</a:t>
            </a:r>
          </a:p>
          <a:p>
            <a:pPr marL="342900" indent="-342900">
              <a:lnSpc>
                <a:spcPct val="100000"/>
              </a:lnSpc>
              <a:buClr>
                <a:schemeClr val="tx1">
                  <a:lumMod val="75000"/>
                  <a:lumOff val="25000"/>
                </a:schemeClr>
              </a:buClr>
              <a:buFont typeface="Arial" panose="020B0604020202020204" pitchFamily="34" charset="0"/>
              <a:buChar char="•"/>
            </a:pPr>
            <a:r>
              <a:rPr lang="en-US" dirty="0">
                <a:solidFill>
                  <a:schemeClr val="tx1">
                    <a:lumMod val="75000"/>
                    <a:lumOff val="25000"/>
                  </a:schemeClr>
                </a:solidFill>
                <a:latin typeface="Calibri" panose="020F0502020204030204" pitchFamily="34" charset="0"/>
                <a:cs typeface="Calibri" panose="020F0502020204030204" pitchFamily="34" charset="0"/>
              </a:rPr>
              <a:t>Recognize the allocations of authority within your organization have legal effect and are there to “</a:t>
            </a:r>
            <a:r>
              <a:rPr lang="en-US" b="1" dirty="0">
                <a:solidFill>
                  <a:schemeClr val="tx1">
                    <a:lumMod val="75000"/>
                    <a:lumOff val="25000"/>
                  </a:schemeClr>
                </a:solidFill>
                <a:latin typeface="Calibri" panose="020F0502020204030204" pitchFamily="34" charset="0"/>
                <a:cs typeface="Calibri" panose="020F0502020204030204" pitchFamily="34" charset="0"/>
              </a:rPr>
              <a:t>serve and protect</a:t>
            </a:r>
            <a:r>
              <a:rPr lang="en-US" dirty="0">
                <a:solidFill>
                  <a:schemeClr val="tx1">
                    <a:lumMod val="75000"/>
                    <a:lumOff val="25000"/>
                  </a:schemeClr>
                </a:solidFill>
                <a:latin typeface="Calibri" panose="020F0502020204030204" pitchFamily="34" charset="0"/>
                <a:cs typeface="Calibri" panose="020F0502020204030204" pitchFamily="34" charset="0"/>
              </a:rPr>
              <a:t>”—assuming everyone is committed to them!</a:t>
            </a:r>
            <a:endParaRPr lang="en-US" b="0" i="0" dirty="0">
              <a:solidFill>
                <a:schemeClr val="tx1">
                  <a:lumMod val="75000"/>
                  <a:lumOff val="25000"/>
                </a:schemeClr>
              </a:solidFill>
              <a:effectLst/>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3324711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3276F7A-3911-0E3D-AFB6-7B88FECFDECB}"/>
              </a:ext>
            </a:extLst>
          </p:cNvPr>
          <p:cNvSpPr>
            <a:spLocks noGrp="1"/>
          </p:cNvSpPr>
          <p:nvPr>
            <p:ph type="title"/>
          </p:nvPr>
        </p:nvSpPr>
        <p:spPr>
          <a:xfrm>
            <a:off x="609600" y="160336"/>
            <a:ext cx="10972800" cy="1143000"/>
          </a:xfrm>
        </p:spPr>
        <p:txBody>
          <a:bodyPr/>
          <a:lstStyle/>
          <a:p>
            <a:r>
              <a:rPr lang="en-US" dirty="0"/>
              <a:t>Supporting Organizational Structure</a:t>
            </a:r>
          </a:p>
        </p:txBody>
      </p:sp>
      <p:sp>
        <p:nvSpPr>
          <p:cNvPr id="6" name="Content Placeholder 5">
            <a:extLst>
              <a:ext uri="{FF2B5EF4-FFF2-40B4-BE49-F238E27FC236}">
                <a16:creationId xmlns:a16="http://schemas.microsoft.com/office/drawing/2014/main" id="{8B6E5A66-2308-7B4E-2C32-E0803D9178EE}"/>
              </a:ext>
            </a:extLst>
          </p:cNvPr>
          <p:cNvSpPr>
            <a:spLocks noGrp="1"/>
          </p:cNvSpPr>
          <p:nvPr>
            <p:ph sz="half" idx="2"/>
          </p:nvPr>
        </p:nvSpPr>
        <p:spPr>
          <a:xfrm>
            <a:off x="5635256" y="1063256"/>
            <a:ext cx="6134986" cy="5201132"/>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B050"/>
                </a:solidFill>
                <a:effectLst/>
                <a:uLnTx/>
                <a:uFillTx/>
                <a:latin typeface="Calibri" panose="020F0502020204030204" pitchFamily="34" charset="0"/>
                <a:cs typeface="Calibri" panose="020F0502020204030204" pitchFamily="34" charset="0"/>
              </a:rPr>
              <a:t>Legislative and Governing Body Focus/SOE: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00B050"/>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333F48"/>
                </a:solidFill>
                <a:effectLst/>
                <a:uLnTx/>
                <a:uFillTx/>
                <a:latin typeface="Calibri" panose="020F0502020204030204" pitchFamily="34" charset="0"/>
                <a:cs typeface="Calibri" panose="020F0502020204030204" pitchFamily="34" charset="0"/>
              </a:rPr>
              <a:t>Policy-setting (legislating), big picture, and forward-looking, rather than dealing with day-to-day operations, and rather than making reactive, case-by-case decisions as issues arise, or after-the-fact.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333F48"/>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333F48"/>
                </a:solidFill>
                <a:effectLst/>
                <a:uLnTx/>
                <a:uFillTx/>
                <a:latin typeface="Calibri" panose="020F0502020204030204" pitchFamily="34" charset="0"/>
                <a:cs typeface="Calibri" panose="020F0502020204030204" pitchFamily="34" charset="0"/>
              </a:rPr>
              <a:t>Examples: General ordinances, annual budget, decisions regarding corporate assets, appointment &amp; oversight of your few “direct reports”, deciding quasi-judicial and corporate matters reserved to the governing body.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333F48"/>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333F48"/>
                </a:solidFill>
                <a:effectLst/>
                <a:uLnTx/>
                <a:uFillTx/>
                <a:latin typeface="Calibri" panose="020F0502020204030204" pitchFamily="34" charset="0"/>
                <a:cs typeface="Calibri" panose="020F0502020204030204" pitchFamily="34" charset="0"/>
              </a:rPr>
              <a:t>The governing body and its members should:</a:t>
            </a:r>
          </a:p>
          <a:p>
            <a:pPr marL="230188" marR="0" lvl="1" indent="-4763" algn="l" rtl="0" eaLnBrk="1" fontAlgn="auto" latinLnBrk="0" hangingPunct="1">
              <a:lnSpc>
                <a:spcPct val="100000"/>
              </a:lnSpc>
              <a:spcBef>
                <a:spcPts val="0"/>
              </a:spcBef>
              <a:spcAft>
                <a:spcPts val="0"/>
              </a:spcAft>
              <a:buClrTx/>
              <a:buSzTx/>
              <a:buFont typeface="Arial" panose="020B0604020202020204" pitchFamily="34" charset="0"/>
              <a:buChar char="•"/>
              <a:tabLst>
                <a:tab pos="115888" algn="l"/>
              </a:tabLst>
              <a:defRPr/>
            </a:pPr>
            <a:r>
              <a:rPr kumimoji="0" lang="en-US" sz="1800" b="0" i="0" u="none" strike="noStrike" kern="1200" cap="none" spc="0" normalizeH="0" baseline="0" noProof="0" dirty="0">
                <a:ln>
                  <a:noFill/>
                </a:ln>
                <a:solidFill>
                  <a:srgbClr val="333F48"/>
                </a:solidFill>
                <a:effectLst/>
                <a:uLnTx/>
                <a:uFillTx/>
                <a:latin typeface="Calibri" panose="020F0502020204030204" pitchFamily="34" charset="0"/>
                <a:cs typeface="Calibri" panose="020F0502020204030204" pitchFamily="34" charset="0"/>
              </a:rPr>
              <a:t>Have longest time horizon—looking down the road.</a:t>
            </a:r>
          </a:p>
          <a:p>
            <a:pPr marL="230188" marR="0" lvl="1" indent="-4763" algn="l" rtl="0" eaLnBrk="1" fontAlgn="auto" latinLnBrk="0" hangingPunct="1">
              <a:lnSpc>
                <a:spcPct val="100000"/>
              </a:lnSpc>
              <a:spcBef>
                <a:spcPts val="0"/>
              </a:spcBef>
              <a:spcAft>
                <a:spcPts val="0"/>
              </a:spcAft>
              <a:buClrTx/>
              <a:buSzTx/>
              <a:buFont typeface="Arial" panose="020B0604020202020204" pitchFamily="34" charset="0"/>
              <a:buChar char="•"/>
              <a:tabLst>
                <a:tab pos="115888" algn="l"/>
              </a:tabLst>
              <a:defRPr/>
            </a:pPr>
            <a:r>
              <a:rPr kumimoji="0" lang="en-US" sz="1800" b="0" i="0" u="none" strike="noStrike" kern="1200" cap="none" spc="0" normalizeH="0" baseline="0" noProof="0" dirty="0">
                <a:ln>
                  <a:noFill/>
                </a:ln>
                <a:solidFill>
                  <a:srgbClr val="333F48"/>
                </a:solidFill>
                <a:effectLst/>
                <a:uLnTx/>
                <a:uFillTx/>
                <a:latin typeface="Calibri" panose="020F0502020204030204" pitchFamily="34" charset="0"/>
                <a:cs typeface="Calibri" panose="020F0502020204030204" pitchFamily="34" charset="0"/>
              </a:rPr>
              <a:t>Have broad interests in mind.</a:t>
            </a:r>
          </a:p>
          <a:p>
            <a:pPr marL="230188" marR="0" lvl="1" indent="-4763" algn="l" rtl="0" eaLnBrk="1" fontAlgn="auto" latinLnBrk="0" hangingPunct="1">
              <a:lnSpc>
                <a:spcPct val="100000"/>
              </a:lnSpc>
              <a:spcBef>
                <a:spcPts val="0"/>
              </a:spcBef>
              <a:spcAft>
                <a:spcPts val="0"/>
              </a:spcAft>
              <a:buClrTx/>
              <a:buSzTx/>
              <a:buFont typeface="Arial" panose="020B0604020202020204" pitchFamily="34" charset="0"/>
              <a:buChar char="•"/>
              <a:tabLst>
                <a:tab pos="115888" algn="l"/>
              </a:tabLst>
              <a:defRPr/>
            </a:pPr>
            <a:r>
              <a:rPr kumimoji="0" lang="en-US" sz="1800" b="0" i="0" u="none" strike="noStrike" kern="1200" cap="none" spc="0" normalizeH="0" baseline="0" noProof="0" dirty="0">
                <a:ln>
                  <a:noFill/>
                </a:ln>
                <a:solidFill>
                  <a:srgbClr val="333F48"/>
                </a:solidFill>
                <a:effectLst/>
                <a:uLnTx/>
                <a:uFillTx/>
                <a:latin typeface="Calibri" panose="020F0502020204030204" pitchFamily="34" charset="0"/>
                <a:cs typeface="Calibri" panose="020F0502020204030204" pitchFamily="34" charset="0"/>
              </a:rPr>
              <a:t>Work together in fiduciary role to protect city/town as an entity and governing body as an institution. </a:t>
            </a:r>
            <a:endParaRPr kumimoji="0" lang="en-US" sz="1800" b="0" i="0" u="none" strike="noStrike" kern="1200" cap="none" spc="0" normalizeH="0" baseline="0" noProof="0" dirty="0">
              <a:ln>
                <a:noFill/>
              </a:ln>
              <a:solidFill>
                <a:srgbClr val="A2AAAD"/>
              </a:solidFill>
              <a:effectLst/>
              <a:uLnTx/>
              <a:uFillTx/>
              <a:latin typeface="Calibri" panose="020F0502020204030204" pitchFamily="34" charset="0"/>
              <a:cs typeface="Calibri" panose="020F0502020204030204" pitchFamily="34" charset="0"/>
            </a:endParaRPr>
          </a:p>
          <a:p>
            <a:endParaRPr lang="en-US" dirty="0"/>
          </a:p>
        </p:txBody>
      </p:sp>
      <p:sp>
        <p:nvSpPr>
          <p:cNvPr id="7" name="Content Placeholder 6">
            <a:extLst>
              <a:ext uri="{FF2B5EF4-FFF2-40B4-BE49-F238E27FC236}">
                <a16:creationId xmlns:a16="http://schemas.microsoft.com/office/drawing/2014/main" id="{028739A6-5586-4217-ABF3-868389E1A9C7}"/>
              </a:ext>
            </a:extLst>
          </p:cNvPr>
          <p:cNvSpPr txBox="1">
            <a:spLocks noGrp="1"/>
          </p:cNvSpPr>
          <p:nvPr>
            <p:ph sz="half" idx="1"/>
          </p:nvPr>
        </p:nvSpPr>
        <p:spPr>
          <a:xfrm>
            <a:off x="609600" y="1091590"/>
            <a:ext cx="5025656" cy="4781822"/>
          </a:xfrm>
          <a:prstGeom prst="rect">
            <a:avLst/>
          </a:prstGeom>
          <a:noFill/>
        </p:spPr>
        <p:txBody>
          <a:bodyPr wrap="square" rtlCol="0">
            <a:spAutoFit/>
          </a:bodyPr>
          <a:lstStyle/>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1800" b="1" i="0" u="none" strike="noStrike" kern="1200" cap="none" spc="0" normalizeH="0" baseline="0" noProof="0" dirty="0">
                <a:ln>
                  <a:noFill/>
                </a:ln>
                <a:solidFill>
                  <a:srgbClr val="00B050"/>
                </a:solidFill>
                <a:effectLst/>
                <a:uLnTx/>
                <a:uFillTx/>
                <a:latin typeface="Calibri" panose="020F0502020204030204" pitchFamily="34" charset="0"/>
                <a:cs typeface="Calibri" panose="020F0502020204030204" pitchFamily="34" charset="0"/>
              </a:rPr>
              <a:t>Where Does the Governing Body Focus its Efforts?</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3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Ownership</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400" b="0"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8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Governance</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400" b="0"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4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Management</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400" b="0"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t>
            </a:r>
            <a:endParaRPr kumimoji="0" lang="en-US" sz="11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Supervision</a:t>
            </a:r>
            <a:endParaRPr kumimoji="0" lang="en-US" sz="2000" b="0"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400" b="0"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t>
            </a:r>
            <a:endParaRPr kumimoji="0" lang="en-US" sz="28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18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Front Line Employment</a:t>
            </a:r>
            <a:endParaRPr lang="en-US" b="1" dirty="0">
              <a:solidFill>
                <a:srgbClr val="0070C0"/>
              </a:solidFill>
              <a:latin typeface="Calibri" panose="020F0502020204030204" pitchFamily="34" charset="0"/>
              <a:cs typeface="Calibri" panose="020F0502020204030204" pitchFamily="34" charset="0"/>
            </a:endParaRPr>
          </a:p>
          <a:p>
            <a:pPr marL="0" marR="0" lvl="0" indent="0" algn="r" defTabSz="914400" rtl="0" eaLnBrk="1" fontAlgn="auto" latinLnBrk="0" hangingPunct="1">
              <a:lnSpc>
                <a:spcPct val="90000"/>
              </a:lnSpc>
              <a:spcBef>
                <a:spcPts val="1000"/>
              </a:spcBef>
              <a:spcAft>
                <a:spcPts val="0"/>
              </a:spcAft>
              <a:buClrTx/>
              <a:buSzTx/>
              <a:buFontTx/>
              <a:buNone/>
              <a:tabLst/>
              <a:defRPr/>
            </a:pPr>
            <a:r>
              <a:rPr lang="en-US" sz="1200" i="1" dirty="0">
                <a:latin typeface="Calibri" panose="020F0502020204030204" pitchFamily="34" charset="0"/>
                <a:cs typeface="Calibri" panose="020F0502020204030204" pitchFamily="34" charset="0"/>
              </a:rPr>
              <a:t>See, John Carver, Boards that Make a Difference</a:t>
            </a:r>
          </a:p>
        </p:txBody>
      </p:sp>
    </p:spTree>
    <p:extLst>
      <p:ext uri="{BB962C8B-B14F-4D97-AF65-F5344CB8AC3E}">
        <p14:creationId xmlns:p14="http://schemas.microsoft.com/office/powerpoint/2010/main" val="1438505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30BC6-7648-7F49-C6BE-2112FB411B03}"/>
              </a:ext>
            </a:extLst>
          </p:cNvPr>
          <p:cNvSpPr>
            <a:spLocks noGrp="1"/>
          </p:cNvSpPr>
          <p:nvPr>
            <p:ph type="title"/>
          </p:nvPr>
        </p:nvSpPr>
        <p:spPr/>
        <p:txBody>
          <a:bodyPr/>
          <a:lstStyle/>
          <a:p>
            <a:r>
              <a:rPr lang="en-US" dirty="0"/>
              <a:t>The Governing Body as an Institution</a:t>
            </a:r>
          </a:p>
        </p:txBody>
      </p:sp>
      <p:sp>
        <p:nvSpPr>
          <p:cNvPr id="3" name="Content Placeholder 2">
            <a:extLst>
              <a:ext uri="{FF2B5EF4-FFF2-40B4-BE49-F238E27FC236}">
                <a16:creationId xmlns:a16="http://schemas.microsoft.com/office/drawing/2014/main" id="{786357A3-D8DB-B9CC-D531-5908E76B070A}"/>
              </a:ext>
            </a:extLst>
          </p:cNvPr>
          <p:cNvSpPr>
            <a:spLocks noGrp="1"/>
          </p:cNvSpPr>
          <p:nvPr>
            <p:ph idx="1"/>
          </p:nvPr>
        </p:nvSpPr>
        <p:spPr>
          <a:xfrm>
            <a:off x="609600" y="1408778"/>
            <a:ext cx="10972800" cy="4420522"/>
          </a:xfrm>
        </p:spPr>
        <p:txBody>
          <a:bodyPr/>
          <a:lstStyle/>
          <a:p>
            <a:pPr>
              <a:lnSpc>
                <a:spcPct val="100000"/>
              </a:lnSpc>
              <a:buClr>
                <a:schemeClr val="tx1">
                  <a:lumMod val="75000"/>
                  <a:lumOff val="25000"/>
                </a:schemeClr>
              </a:buClr>
            </a:pPr>
            <a:r>
              <a:rPr lang="en-US" dirty="0">
                <a:solidFill>
                  <a:schemeClr val="tx1">
                    <a:lumMod val="75000"/>
                    <a:lumOff val="25000"/>
                  </a:schemeClr>
                </a:solidFill>
                <a:latin typeface="Calibri" panose="020F0502020204030204" pitchFamily="34" charset="0"/>
                <a:cs typeface="Calibri" panose="020F0502020204030204" pitchFamily="34" charset="0"/>
              </a:rPr>
              <a:t>Commit to personnel conduct that strengths the WE – the governing body as an institution. This sometimes requires personal sacrifices, such as:</a:t>
            </a:r>
          </a:p>
          <a:p>
            <a:pPr marL="461963" lvl="1" indent="-231775">
              <a:lnSpc>
                <a:spcPct val="100000"/>
              </a:lnSpc>
              <a:buClr>
                <a:schemeClr val="tx1">
                  <a:lumMod val="75000"/>
                  <a:lumOff val="25000"/>
                </a:schemeClr>
              </a:buClr>
            </a:pPr>
            <a:r>
              <a:rPr lang="en-US" sz="2400" dirty="0">
                <a:solidFill>
                  <a:schemeClr val="tx1">
                    <a:lumMod val="75000"/>
                    <a:lumOff val="25000"/>
                  </a:schemeClr>
                </a:solidFill>
                <a:latin typeface="Calibri" panose="020F0502020204030204" pitchFamily="34" charset="0"/>
                <a:cs typeface="Calibri" panose="020F0502020204030204" pitchFamily="34" charset="0"/>
              </a:rPr>
              <a:t>Setting aside a personal interest or agenda when there is lack of support.</a:t>
            </a:r>
          </a:p>
          <a:p>
            <a:pPr marL="461963" lvl="1" indent="-231775">
              <a:lnSpc>
                <a:spcPct val="100000"/>
              </a:lnSpc>
              <a:buClr>
                <a:schemeClr val="tx1">
                  <a:lumMod val="75000"/>
                  <a:lumOff val="25000"/>
                </a:schemeClr>
              </a:buClr>
            </a:pPr>
            <a:r>
              <a:rPr lang="en-US" sz="2400" dirty="0">
                <a:solidFill>
                  <a:schemeClr val="tx1">
                    <a:lumMod val="75000"/>
                    <a:lumOff val="25000"/>
                  </a:schemeClr>
                </a:solidFill>
                <a:latin typeface="Calibri" panose="020F0502020204030204" pitchFamily="34" charset="0"/>
                <a:cs typeface="Calibri" panose="020F0502020204030204" pitchFamily="34" charset="0"/>
              </a:rPr>
              <a:t>Accepting “the council/board has spoken” though one would have preferred a different outcome.</a:t>
            </a:r>
          </a:p>
          <a:p>
            <a:pPr marL="461963" lvl="1" indent="-231775">
              <a:lnSpc>
                <a:spcPct val="100000"/>
              </a:lnSpc>
              <a:buClr>
                <a:schemeClr val="tx1">
                  <a:lumMod val="75000"/>
                  <a:lumOff val="25000"/>
                </a:schemeClr>
              </a:buClr>
            </a:pPr>
            <a:r>
              <a:rPr lang="en-US" sz="2400" dirty="0">
                <a:solidFill>
                  <a:schemeClr val="tx1">
                    <a:lumMod val="75000"/>
                    <a:lumOff val="25000"/>
                  </a:schemeClr>
                </a:solidFill>
                <a:latin typeface="Calibri" panose="020F0502020204030204" pitchFamily="34" charset="0"/>
                <a:cs typeface="Calibri" panose="020F0502020204030204" pitchFamily="34" charset="0"/>
              </a:rPr>
              <a:t>Recognizing that individual efforts—e.g., liaison roles—are in service of the city/town and governing body (the WE).</a:t>
            </a:r>
          </a:p>
          <a:p>
            <a:pPr marL="461963" lvl="1" indent="-231775">
              <a:lnSpc>
                <a:spcPct val="100000"/>
              </a:lnSpc>
              <a:buClr>
                <a:schemeClr val="tx1">
                  <a:lumMod val="75000"/>
                  <a:lumOff val="25000"/>
                </a:schemeClr>
              </a:buClr>
            </a:pPr>
            <a:r>
              <a:rPr lang="en-US" sz="2400" dirty="0">
                <a:solidFill>
                  <a:schemeClr val="tx1">
                    <a:lumMod val="75000"/>
                    <a:lumOff val="25000"/>
                  </a:schemeClr>
                </a:solidFill>
                <a:latin typeface="Calibri" panose="020F0502020204030204" pitchFamily="34" charset="0"/>
                <a:cs typeface="Calibri" panose="020F0502020204030204" pitchFamily="34" charset="0"/>
              </a:rPr>
              <a:t>Avoiding perceptions (internal or external) of “getting ahead” of or “speaking for” the voice of council/board where council/board has not yet spoken. </a:t>
            </a:r>
            <a:endParaRPr lang="en-US" dirty="0"/>
          </a:p>
        </p:txBody>
      </p:sp>
    </p:spTree>
    <p:extLst>
      <p:ext uri="{BB962C8B-B14F-4D97-AF65-F5344CB8AC3E}">
        <p14:creationId xmlns:p14="http://schemas.microsoft.com/office/powerpoint/2010/main" val="306179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A3FFE-DE1C-E46D-A72C-900355B9A104}"/>
              </a:ext>
            </a:extLst>
          </p:cNvPr>
          <p:cNvSpPr>
            <a:spLocks noGrp="1"/>
          </p:cNvSpPr>
          <p:nvPr>
            <p:ph type="title"/>
          </p:nvPr>
        </p:nvSpPr>
        <p:spPr>
          <a:xfrm>
            <a:off x="609600" y="88568"/>
            <a:ext cx="10972800" cy="1143000"/>
          </a:xfrm>
        </p:spPr>
        <p:txBody>
          <a:bodyPr/>
          <a:lstStyle/>
          <a:p>
            <a:r>
              <a:rPr lang="en-US" dirty="0"/>
              <a:t>Ethics and Personal Conduct</a:t>
            </a:r>
          </a:p>
        </p:txBody>
      </p:sp>
      <p:sp>
        <p:nvSpPr>
          <p:cNvPr id="3" name="Content Placeholder 2">
            <a:extLst>
              <a:ext uri="{FF2B5EF4-FFF2-40B4-BE49-F238E27FC236}">
                <a16:creationId xmlns:a16="http://schemas.microsoft.com/office/drawing/2014/main" id="{7C2ABCC0-BDD0-AECD-764F-F9377F7E50B9}"/>
              </a:ext>
            </a:extLst>
          </p:cNvPr>
          <p:cNvSpPr>
            <a:spLocks noGrp="1"/>
          </p:cNvSpPr>
          <p:nvPr>
            <p:ph idx="1"/>
          </p:nvPr>
        </p:nvSpPr>
        <p:spPr>
          <a:xfrm>
            <a:off x="609599" y="1222744"/>
            <a:ext cx="11075581" cy="4529470"/>
          </a:xfrm>
        </p:spPr>
        <p:txBody>
          <a:bodyPr/>
          <a:lstStyle/>
          <a:p>
            <a:pPr>
              <a:lnSpc>
                <a:spcPct val="100000"/>
              </a:lnSpc>
              <a:buClr>
                <a:schemeClr val="tx1">
                  <a:lumMod val="75000"/>
                  <a:lumOff val="25000"/>
                </a:schemeClr>
              </a:buClr>
            </a:pPr>
            <a:r>
              <a:rPr lang="en-US" b="0" i="0" dirty="0">
                <a:solidFill>
                  <a:schemeClr val="tx1">
                    <a:lumMod val="75000"/>
                    <a:lumOff val="25000"/>
                  </a:schemeClr>
                </a:solidFill>
                <a:effectLst/>
                <a:latin typeface="Calibri" panose="020F0502020204030204" pitchFamily="34" charset="0"/>
                <a:cs typeface="Calibri" panose="020F0502020204030204" pitchFamily="34" charset="0"/>
              </a:rPr>
              <a:t>Become familiar with the ethics laws that govern your conduct as an elected official. Make them your “best friend” in resolving ethics issues. Some key areas:</a:t>
            </a:r>
          </a:p>
          <a:p>
            <a:pPr marL="461963" lvl="1" indent="-231775">
              <a:lnSpc>
                <a:spcPct val="100000"/>
              </a:lnSpc>
              <a:buClr>
                <a:schemeClr val="tx1">
                  <a:lumMod val="75000"/>
                  <a:lumOff val="25000"/>
                </a:schemeClr>
              </a:buClr>
            </a:pPr>
            <a:r>
              <a:rPr lang="en-US" sz="2400" b="1" i="0" dirty="0">
                <a:solidFill>
                  <a:schemeClr val="tx1">
                    <a:lumMod val="75000"/>
                    <a:lumOff val="25000"/>
                  </a:schemeClr>
                </a:solidFill>
                <a:effectLst/>
                <a:latin typeface="Calibri" panose="020F0502020204030204" pitchFamily="34" charset="0"/>
                <a:cs typeface="Calibri" panose="020F0502020204030204" pitchFamily="34" charset="0"/>
              </a:rPr>
              <a:t>Conflicts of Interest:</a:t>
            </a:r>
            <a:r>
              <a:rPr lang="en-US" sz="2400" b="0" i="0" dirty="0">
                <a:solidFill>
                  <a:schemeClr val="tx1">
                    <a:lumMod val="75000"/>
                    <a:lumOff val="25000"/>
                  </a:schemeClr>
                </a:solidFill>
                <a:effectLst/>
                <a:latin typeface="Calibri" panose="020F0502020204030204" pitchFamily="34" charset="0"/>
                <a:cs typeface="Calibri" panose="020F0502020204030204" pitchFamily="34" charset="0"/>
              </a:rPr>
              <a:t> Disclose, recuse, don’t vote, and don’t influence others.</a:t>
            </a:r>
          </a:p>
          <a:p>
            <a:pPr marL="461963" lvl="1" indent="-231775">
              <a:lnSpc>
                <a:spcPct val="100000"/>
              </a:lnSpc>
              <a:buClr>
                <a:schemeClr val="tx1">
                  <a:lumMod val="75000"/>
                  <a:lumOff val="25000"/>
                </a:schemeClr>
              </a:buClr>
            </a:pPr>
            <a:r>
              <a:rPr lang="en-US" sz="2400" b="1" i="0" dirty="0">
                <a:solidFill>
                  <a:schemeClr val="tx1">
                    <a:lumMod val="75000"/>
                    <a:lumOff val="25000"/>
                  </a:schemeClr>
                </a:solidFill>
                <a:effectLst/>
                <a:latin typeface="Calibri" panose="020F0502020204030204" pitchFamily="34" charset="0"/>
                <a:cs typeface="Calibri" panose="020F0502020204030204" pitchFamily="34" charset="0"/>
              </a:rPr>
              <a:t>Confidential Information: </a:t>
            </a:r>
            <a:r>
              <a:rPr lang="en-US" sz="2400" b="0" i="0" dirty="0">
                <a:solidFill>
                  <a:schemeClr val="tx1">
                    <a:lumMod val="75000"/>
                    <a:lumOff val="25000"/>
                  </a:schemeClr>
                </a:solidFill>
                <a:effectLst/>
                <a:latin typeface="Calibri" panose="020F0502020204030204" pitchFamily="34" charset="0"/>
                <a:cs typeface="Calibri" panose="020F0502020204030204" pitchFamily="34" charset="0"/>
              </a:rPr>
              <a:t>Don’t disclose or use any confidential information for personal benefit.</a:t>
            </a:r>
          </a:p>
          <a:p>
            <a:pPr marL="461963" lvl="1" indent="-231775">
              <a:lnSpc>
                <a:spcPct val="100000"/>
              </a:lnSpc>
              <a:buClr>
                <a:schemeClr val="tx1">
                  <a:lumMod val="75000"/>
                  <a:lumOff val="25000"/>
                </a:schemeClr>
              </a:buClr>
            </a:pPr>
            <a:r>
              <a:rPr lang="en-US" sz="2400" b="1" i="0" dirty="0">
                <a:solidFill>
                  <a:schemeClr val="tx1">
                    <a:lumMod val="75000"/>
                    <a:lumOff val="25000"/>
                  </a:schemeClr>
                </a:solidFill>
                <a:effectLst/>
                <a:latin typeface="Calibri" panose="020F0502020204030204" pitchFamily="34" charset="0"/>
                <a:cs typeface="Calibri" panose="020F0502020204030204" pitchFamily="34" charset="0"/>
              </a:rPr>
              <a:t>Gifts:</a:t>
            </a:r>
            <a:r>
              <a:rPr lang="en-US" sz="2400" b="0" i="0" dirty="0">
                <a:solidFill>
                  <a:schemeClr val="tx1">
                    <a:lumMod val="75000"/>
                    <a:lumOff val="25000"/>
                  </a:schemeClr>
                </a:solidFill>
                <a:effectLst/>
                <a:latin typeface="Calibri" panose="020F0502020204030204" pitchFamily="34" charset="0"/>
                <a:cs typeface="Calibri" panose="020F0502020204030204" pitchFamily="34" charset="0"/>
              </a:rPr>
              <a:t> Decline any gifts seemingly connected to your service and abide by gift rules.</a:t>
            </a:r>
          </a:p>
          <a:p>
            <a:pPr marL="461963" lvl="1" indent="-231775">
              <a:lnSpc>
                <a:spcPct val="100000"/>
              </a:lnSpc>
              <a:buClr>
                <a:schemeClr val="tx1">
                  <a:lumMod val="75000"/>
                  <a:lumOff val="25000"/>
                </a:schemeClr>
              </a:buClr>
            </a:pPr>
            <a:r>
              <a:rPr lang="en-US" sz="2400" b="1" dirty="0">
                <a:solidFill>
                  <a:schemeClr val="tx1">
                    <a:lumMod val="75000"/>
                    <a:lumOff val="25000"/>
                  </a:schemeClr>
                </a:solidFill>
                <a:latin typeface="Calibri" panose="020F0502020204030204" pitchFamily="34" charset="0"/>
                <a:cs typeface="Calibri" panose="020F0502020204030204" pitchFamily="34" charset="0"/>
              </a:rPr>
              <a:t>Contracts: </a:t>
            </a:r>
            <a:r>
              <a:rPr lang="en-US" sz="2400" dirty="0">
                <a:solidFill>
                  <a:schemeClr val="tx1">
                    <a:lumMod val="75000"/>
                    <a:lumOff val="25000"/>
                  </a:schemeClr>
                </a:solidFill>
                <a:latin typeface="Calibri" panose="020F0502020204030204" pitchFamily="34" charset="0"/>
                <a:cs typeface="Calibri" panose="020F0502020204030204" pitchFamily="34" charset="0"/>
              </a:rPr>
              <a:t>Do not have a financial interest in a contract with your municipal organization (or if allowed, be transparent and ensure all rules are followed). </a:t>
            </a:r>
            <a:endParaRPr lang="en-US" sz="2400" b="1" dirty="0">
              <a:solidFill>
                <a:schemeClr val="tx1">
                  <a:lumMod val="75000"/>
                  <a:lumOff val="25000"/>
                </a:schemeClr>
              </a:solidFill>
              <a:latin typeface="Calibri" panose="020F0502020204030204" pitchFamily="34" charset="0"/>
              <a:cs typeface="Calibri" panose="020F0502020204030204" pitchFamily="34" charset="0"/>
            </a:endParaRPr>
          </a:p>
          <a:p>
            <a:pPr indent="-231775">
              <a:lnSpc>
                <a:spcPct val="100000"/>
              </a:lnSpc>
              <a:buClr>
                <a:schemeClr val="tx1">
                  <a:lumMod val="75000"/>
                  <a:lumOff val="25000"/>
                </a:schemeClr>
              </a:buClr>
            </a:pPr>
            <a:r>
              <a:rPr lang="en-US" b="0" i="0" dirty="0">
                <a:solidFill>
                  <a:schemeClr val="tx1">
                    <a:lumMod val="75000"/>
                    <a:lumOff val="25000"/>
                  </a:schemeClr>
                </a:solidFill>
                <a:effectLst/>
                <a:latin typeface="Calibri" panose="020F0502020204030204" pitchFamily="34" charset="0"/>
                <a:cs typeface="Calibri" panose="020F0502020204030204" pitchFamily="34" charset="0"/>
              </a:rPr>
              <a:t>Avoid situations that may create appearances of impropriety. Beyond compliance with the “letter of the law” recognize that in matters of ethics, fair or not, sometimes perception = reality and reality = perception.</a:t>
            </a:r>
          </a:p>
          <a:p>
            <a:endParaRPr lang="en-US" dirty="0"/>
          </a:p>
        </p:txBody>
      </p:sp>
    </p:spTree>
    <p:extLst>
      <p:ext uri="{BB962C8B-B14F-4D97-AF65-F5344CB8AC3E}">
        <p14:creationId xmlns:p14="http://schemas.microsoft.com/office/powerpoint/2010/main" val="1667235367"/>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11053"/>
      </a:dk2>
      <a:lt2>
        <a:srgbClr val="EEECE1"/>
      </a:lt2>
      <a:accent1>
        <a:srgbClr val="460B1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4_PPT_template" id="{C4702C4E-F666-44A8-86BC-9A961E793493}" vid="{9187B663-C8E4-42A4-BC45-39B99758EFC1}"/>
    </a:ext>
  </a:extLst>
</a:theme>
</file>

<file path=docProps/app.xml><?xml version="1.0" encoding="utf-8"?>
<Properties xmlns="http://schemas.openxmlformats.org/officeDocument/2006/extended-properties" xmlns:vt="http://schemas.openxmlformats.org/officeDocument/2006/docPropsVTypes">
  <Template>CIRSA PP</Template>
  <TotalTime>100</TotalTime>
  <Words>2305</Words>
  <Application>Microsoft Office PowerPoint</Application>
  <PresentationFormat>Widescreen</PresentationFormat>
  <Paragraphs>127</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Roboto Regular</vt:lpstr>
      <vt:lpstr>Roboto Thin</vt:lpstr>
      <vt:lpstr>Office Theme</vt:lpstr>
      <vt:lpstr>Effective Governance:  Public Official Liability, Ethics &amp; Conflicts of Interest</vt:lpstr>
      <vt:lpstr>Introduction</vt:lpstr>
      <vt:lpstr>The Role of Elected Official</vt:lpstr>
      <vt:lpstr>Organizational Structure &amp; Liability</vt:lpstr>
      <vt:lpstr>Organizational Structure &amp; Liability</vt:lpstr>
      <vt:lpstr> Organizational Structure &amp; Liability – Tips </vt:lpstr>
      <vt:lpstr>Supporting Organizational Structure</vt:lpstr>
      <vt:lpstr>The Governing Body as an Institution</vt:lpstr>
      <vt:lpstr>Ethics and Personal Conduct</vt:lpstr>
      <vt:lpstr>Ethics and Personal Conduct</vt:lpstr>
      <vt:lpstr>Ethics and Personal Conduct</vt:lpstr>
      <vt:lpstr>Some Scenarios</vt:lpstr>
      <vt:lpstr>Elected Official – Governing Body Liability Risks</vt:lpstr>
      <vt:lpstr>Concluding Thoughts</vt:lpstr>
      <vt:lpstr>CIRSA Resources</vt:lpstr>
      <vt:lpstr>CIRSA Resources</vt:lpstr>
      <vt:lpstr>About the Colorado Intergovernmental Risk Sharing Agency (CIRSA)</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 Light</dc:creator>
  <cp:lastModifiedBy>Karen Rosen</cp:lastModifiedBy>
  <cp:revision>3</cp:revision>
  <dcterms:created xsi:type="dcterms:W3CDTF">2024-08-16T14:29:28Z</dcterms:created>
  <dcterms:modified xsi:type="dcterms:W3CDTF">2025-11-13T17:12:06Z</dcterms:modified>
</cp:coreProperties>
</file>